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54"/>
  </p:handoutMasterIdLst>
  <p:sldIdLst>
    <p:sldId id="256" r:id="rId2"/>
    <p:sldId id="303" r:id="rId3"/>
    <p:sldId id="272" r:id="rId4"/>
    <p:sldId id="304" r:id="rId5"/>
    <p:sldId id="287" r:id="rId6"/>
    <p:sldId id="306" r:id="rId7"/>
    <p:sldId id="273" r:id="rId8"/>
    <p:sldId id="280" r:id="rId9"/>
    <p:sldId id="288" r:id="rId10"/>
    <p:sldId id="336" r:id="rId11"/>
    <p:sldId id="337" r:id="rId12"/>
    <p:sldId id="307" r:id="rId13"/>
    <p:sldId id="308" r:id="rId14"/>
    <p:sldId id="309" r:id="rId15"/>
    <p:sldId id="276" r:id="rId16"/>
    <p:sldId id="326" r:id="rId17"/>
    <p:sldId id="296" r:id="rId18"/>
    <p:sldId id="285" r:id="rId19"/>
    <p:sldId id="335" r:id="rId20"/>
    <p:sldId id="258" r:id="rId21"/>
    <p:sldId id="267" r:id="rId22"/>
    <p:sldId id="340" r:id="rId23"/>
    <p:sldId id="286" r:id="rId24"/>
    <p:sldId id="338" r:id="rId25"/>
    <p:sldId id="300" r:id="rId26"/>
    <p:sldId id="339" r:id="rId27"/>
    <p:sldId id="299" r:id="rId28"/>
    <p:sldId id="341" r:id="rId29"/>
    <p:sldId id="257" r:id="rId30"/>
    <p:sldId id="329" r:id="rId31"/>
    <p:sldId id="270" r:id="rId32"/>
    <p:sldId id="265" r:id="rId33"/>
    <p:sldId id="266" r:id="rId34"/>
    <p:sldId id="330" r:id="rId35"/>
    <p:sldId id="331" r:id="rId36"/>
    <p:sldId id="262" r:id="rId37"/>
    <p:sldId id="289" r:id="rId38"/>
    <p:sldId id="290" r:id="rId39"/>
    <p:sldId id="332" r:id="rId40"/>
    <p:sldId id="268" r:id="rId41"/>
    <p:sldId id="314" r:id="rId42"/>
    <p:sldId id="260" r:id="rId43"/>
    <p:sldId id="322" r:id="rId44"/>
    <p:sldId id="323" r:id="rId45"/>
    <p:sldId id="324" r:id="rId46"/>
    <p:sldId id="310" r:id="rId47"/>
    <p:sldId id="311" r:id="rId48"/>
    <p:sldId id="292" r:id="rId49"/>
    <p:sldId id="293" r:id="rId50"/>
    <p:sldId id="294" r:id="rId51"/>
    <p:sldId id="312" r:id="rId52"/>
    <p:sldId id="342" r:id="rId5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70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917" cy="511080"/>
          </a:xfrm>
          <a:prstGeom prst="rect">
            <a:avLst/>
          </a:prstGeom>
        </p:spPr>
        <p:txBody>
          <a:bodyPr vert="horz" lIns="94476" tIns="47238" rIns="94476" bIns="47238" rtlCol="0"/>
          <a:lstStyle>
            <a:lvl1pPr algn="l">
              <a:defRPr sz="1200"/>
            </a:lvl1pPr>
          </a:lstStyle>
          <a:p>
            <a:endParaRPr lang="en-AU"/>
          </a:p>
        </p:txBody>
      </p:sp>
      <p:sp>
        <p:nvSpPr>
          <p:cNvPr id="3" name="Date Placeholder 2"/>
          <p:cNvSpPr>
            <a:spLocks noGrp="1"/>
          </p:cNvSpPr>
          <p:nvPr>
            <p:ph type="dt" sz="quarter" idx="1"/>
          </p:nvPr>
        </p:nvSpPr>
        <p:spPr>
          <a:xfrm>
            <a:off x="4020725" y="0"/>
            <a:ext cx="3076917" cy="511080"/>
          </a:xfrm>
          <a:prstGeom prst="rect">
            <a:avLst/>
          </a:prstGeom>
        </p:spPr>
        <p:txBody>
          <a:bodyPr vert="horz" lIns="94476" tIns="47238" rIns="94476" bIns="47238" rtlCol="0"/>
          <a:lstStyle>
            <a:lvl1pPr algn="r">
              <a:defRPr sz="1200"/>
            </a:lvl1pPr>
          </a:lstStyle>
          <a:p>
            <a:fld id="{2308B5EC-7618-40F0-BB4C-2060F7E7DAEB}" type="datetimeFigureOut">
              <a:rPr lang="en-AU" smtClean="0"/>
              <a:pPr/>
              <a:t>24/05/2019</a:t>
            </a:fld>
            <a:endParaRPr lang="en-AU"/>
          </a:p>
        </p:txBody>
      </p:sp>
      <p:sp>
        <p:nvSpPr>
          <p:cNvPr id="4" name="Footer Placeholder 3"/>
          <p:cNvSpPr>
            <a:spLocks noGrp="1"/>
          </p:cNvSpPr>
          <p:nvPr>
            <p:ph type="ftr" sz="quarter" idx="2"/>
          </p:nvPr>
        </p:nvSpPr>
        <p:spPr>
          <a:xfrm>
            <a:off x="0" y="9721907"/>
            <a:ext cx="3076917" cy="511080"/>
          </a:xfrm>
          <a:prstGeom prst="rect">
            <a:avLst/>
          </a:prstGeom>
        </p:spPr>
        <p:txBody>
          <a:bodyPr vert="horz" lIns="94476" tIns="47238" rIns="94476" bIns="47238" rtlCol="0" anchor="b"/>
          <a:lstStyle>
            <a:lvl1pPr algn="l">
              <a:defRPr sz="1200"/>
            </a:lvl1pPr>
          </a:lstStyle>
          <a:p>
            <a:endParaRPr lang="en-AU"/>
          </a:p>
        </p:txBody>
      </p:sp>
      <p:sp>
        <p:nvSpPr>
          <p:cNvPr id="5" name="Slide Number Placeholder 4"/>
          <p:cNvSpPr>
            <a:spLocks noGrp="1"/>
          </p:cNvSpPr>
          <p:nvPr>
            <p:ph type="sldNum" sz="quarter" idx="3"/>
          </p:nvPr>
        </p:nvSpPr>
        <p:spPr>
          <a:xfrm>
            <a:off x="4020725" y="9721907"/>
            <a:ext cx="3076917" cy="511080"/>
          </a:xfrm>
          <a:prstGeom prst="rect">
            <a:avLst/>
          </a:prstGeom>
        </p:spPr>
        <p:txBody>
          <a:bodyPr vert="horz" lIns="94476" tIns="47238" rIns="94476" bIns="47238" rtlCol="0" anchor="b"/>
          <a:lstStyle>
            <a:lvl1pPr algn="r">
              <a:defRPr sz="1200"/>
            </a:lvl1pPr>
          </a:lstStyle>
          <a:p>
            <a:fld id="{ED94A3B7-EDAF-4528-97EA-CA6B125B0C7B}"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99B6D7A-90EF-49CF-BBC8-836C3BBDDD63}" type="datetimeFigureOut">
              <a:rPr lang="en-AU" smtClean="0"/>
              <a:pPr/>
              <a:t>24/05/2019</a:t>
            </a:fld>
            <a:endParaRPr lang="en-AU"/>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AU"/>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D55FC2D-1B66-454F-BB1F-644C98440CDA}"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9B6D7A-90EF-49CF-BBC8-836C3BBDDD63}" type="datetimeFigureOut">
              <a:rPr lang="en-AU" smtClean="0"/>
              <a:pPr/>
              <a:t>24/05/2019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55FC2D-1B66-454F-BB1F-644C98440CD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99B6D7A-90EF-49CF-BBC8-836C3BBDDD63}" type="datetimeFigureOut">
              <a:rPr lang="en-AU" smtClean="0"/>
              <a:pPr/>
              <a:t>24/05/2019</a:t>
            </a:fld>
            <a:endParaRPr lang="en-AU"/>
          </a:p>
        </p:txBody>
      </p:sp>
      <p:sp>
        <p:nvSpPr>
          <p:cNvPr id="5" name="Footer Placeholder 4"/>
          <p:cNvSpPr>
            <a:spLocks noGrp="1"/>
          </p:cNvSpPr>
          <p:nvPr>
            <p:ph type="ftr" sz="quarter" idx="11"/>
          </p:nvPr>
        </p:nvSpPr>
        <p:spPr>
          <a:xfrm>
            <a:off x="457201" y="6248207"/>
            <a:ext cx="5573483" cy="365125"/>
          </a:xfrm>
        </p:spPr>
        <p:txBody>
          <a:bodyPr/>
          <a:lstStyle/>
          <a:p>
            <a:endParaRPr lang="en-AU"/>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D55FC2D-1B66-454F-BB1F-644C98440CDA}"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74638"/>
            <a:ext cx="8229600" cy="6126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99B6D7A-90EF-49CF-BBC8-836C3BBDDD63}" type="datetimeFigureOut">
              <a:rPr lang="en-AU" smtClean="0"/>
              <a:pPr/>
              <a:t>24/05/2019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D55FC2D-1B66-454F-BB1F-644C98440CDA}" type="slidenum">
              <a:rPr lang="en-AU" smtClean="0"/>
              <a:pPr/>
              <a:t>‹#›</a:t>
            </a:fld>
            <a:endParaRPr lang="en-AU"/>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99B6D7A-90EF-49CF-BBC8-836C3BBDDD63}" type="datetimeFigureOut">
              <a:rPr lang="en-AU" smtClean="0"/>
              <a:pPr/>
              <a:t>24/05/2019</a:t>
            </a:fld>
            <a:endParaRPr lang="en-AU"/>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D55FC2D-1B66-454F-BB1F-644C98440CDA}" type="slidenum">
              <a:rPr lang="en-AU" smtClean="0"/>
              <a:pPr/>
              <a:t>‹#›</a:t>
            </a:fld>
            <a:endParaRPr lang="en-AU"/>
          </a:p>
        </p:txBody>
      </p:sp>
      <p:sp>
        <p:nvSpPr>
          <p:cNvPr id="14" name="Footer Placeholder 13"/>
          <p:cNvSpPr>
            <a:spLocks noGrp="1"/>
          </p:cNvSpPr>
          <p:nvPr>
            <p:ph type="ftr" sz="quarter" idx="12"/>
          </p:nvPr>
        </p:nvSpPr>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99B6D7A-90EF-49CF-BBC8-836C3BBDDD63}" type="datetimeFigureOut">
              <a:rPr lang="en-AU" smtClean="0"/>
              <a:pPr/>
              <a:t>24/05/2019</a:t>
            </a:fld>
            <a:endParaRPr lang="en-AU"/>
          </a:p>
        </p:txBody>
      </p:sp>
      <p:sp>
        <p:nvSpPr>
          <p:cNvPr id="10" name="Slide Number Placeholder 9"/>
          <p:cNvSpPr>
            <a:spLocks noGrp="1"/>
          </p:cNvSpPr>
          <p:nvPr>
            <p:ph type="sldNum" sz="quarter" idx="16"/>
          </p:nvPr>
        </p:nvSpPr>
        <p:spPr/>
        <p:txBody>
          <a:bodyPr rtlCol="0"/>
          <a:lstStyle/>
          <a:p>
            <a:fld id="{1D55FC2D-1B66-454F-BB1F-644C98440CDA}" type="slidenum">
              <a:rPr lang="en-AU" smtClean="0"/>
              <a:pPr/>
              <a:t>‹#›</a:t>
            </a:fld>
            <a:endParaRPr lang="en-AU"/>
          </a:p>
        </p:txBody>
      </p:sp>
      <p:sp>
        <p:nvSpPr>
          <p:cNvPr id="12" name="Footer Placeholder 11"/>
          <p:cNvSpPr>
            <a:spLocks noGrp="1"/>
          </p:cNvSpPr>
          <p:nvPr>
            <p:ph type="ftr" sz="quarter" idx="17"/>
          </p:nvPr>
        </p:nvSpPr>
        <p:spPr/>
        <p:txBody>
          <a:bodyPr rtlCol="0"/>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99B6D7A-90EF-49CF-BBC8-836C3BBDDD63}" type="datetimeFigureOut">
              <a:rPr lang="en-AU" smtClean="0"/>
              <a:pPr/>
              <a:t>24/05/2019</a:t>
            </a:fld>
            <a:endParaRPr lang="en-AU"/>
          </a:p>
        </p:txBody>
      </p:sp>
      <p:sp>
        <p:nvSpPr>
          <p:cNvPr id="12" name="Slide Number Placeholder 11"/>
          <p:cNvSpPr>
            <a:spLocks noGrp="1"/>
          </p:cNvSpPr>
          <p:nvPr>
            <p:ph type="sldNum" sz="quarter" idx="16"/>
          </p:nvPr>
        </p:nvSpPr>
        <p:spPr/>
        <p:txBody>
          <a:bodyPr rtlCol="0"/>
          <a:lstStyle/>
          <a:p>
            <a:fld id="{1D55FC2D-1B66-454F-BB1F-644C98440CDA}" type="slidenum">
              <a:rPr lang="en-AU" smtClean="0"/>
              <a:pPr/>
              <a:t>‹#›</a:t>
            </a:fld>
            <a:endParaRPr lang="en-AU"/>
          </a:p>
        </p:txBody>
      </p:sp>
      <p:sp>
        <p:nvSpPr>
          <p:cNvPr id="14" name="Footer Placeholder 13"/>
          <p:cNvSpPr>
            <a:spLocks noGrp="1"/>
          </p:cNvSpPr>
          <p:nvPr>
            <p:ph type="ftr" sz="quarter" idx="17"/>
          </p:nvPr>
        </p:nvSpPr>
        <p:spPr/>
        <p:txBody>
          <a:bodyPr rtlCol="0"/>
          <a:lstStyle/>
          <a:p>
            <a:endParaRPr lang="en-AU"/>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99B6D7A-90EF-49CF-BBC8-836C3BBDDD63}" type="datetimeFigureOut">
              <a:rPr lang="en-AU" smtClean="0"/>
              <a:pPr/>
              <a:t>24/05/2019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D55FC2D-1B66-454F-BB1F-644C98440CD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B6D7A-90EF-49CF-BBC8-836C3BBDDD63}" type="datetimeFigureOut">
              <a:rPr lang="en-AU" smtClean="0"/>
              <a:pPr/>
              <a:t>24/05/2019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D55FC2D-1B66-454F-BB1F-644C98440CD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99B6D7A-90EF-49CF-BBC8-836C3BBDDD63}" type="datetimeFigureOut">
              <a:rPr lang="en-AU" smtClean="0"/>
              <a:pPr/>
              <a:t>24/05/2019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D55FC2D-1B66-454F-BB1F-644C98440CDA}" type="slidenum">
              <a:rPr lang="en-AU" smtClean="0"/>
              <a:pPr/>
              <a:t>‹#›</a:t>
            </a:fld>
            <a:endParaRPr lang="en-AU"/>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99B6D7A-90EF-49CF-BBC8-836C3BBDDD63}" type="datetimeFigureOut">
              <a:rPr lang="en-AU" smtClean="0"/>
              <a:pPr/>
              <a:t>24/05/2019</a:t>
            </a:fld>
            <a:endParaRPr lang="en-AU"/>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D55FC2D-1B66-454F-BB1F-644C98440CDA}" type="slidenum">
              <a:rPr lang="en-AU" smtClean="0"/>
              <a:pPr/>
              <a:t>‹#›</a:t>
            </a:fld>
            <a:endParaRPr lang="en-AU"/>
          </a:p>
        </p:txBody>
      </p:sp>
      <p:sp>
        <p:nvSpPr>
          <p:cNvPr id="14" name="Footer Placeholder 13"/>
          <p:cNvSpPr>
            <a:spLocks noGrp="1"/>
          </p:cNvSpPr>
          <p:nvPr>
            <p:ph type="ftr" sz="quarter" idx="12"/>
          </p:nvPr>
        </p:nvSpPr>
        <p:spPr>
          <a:xfrm>
            <a:off x="1600200" y="6248206"/>
            <a:ext cx="4572000" cy="365125"/>
          </a:xfrm>
        </p:spPr>
        <p:txBody>
          <a:bodyPr rtlCol="0"/>
          <a:lstStyle/>
          <a:p>
            <a:endParaRPr lang="en-AU"/>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3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99B6D7A-90EF-49CF-BBC8-836C3BBDDD63}" type="datetimeFigureOut">
              <a:rPr lang="en-AU" smtClean="0"/>
              <a:pPr/>
              <a:t>24/05/2019</a:t>
            </a:fld>
            <a:endParaRPr lang="en-AU"/>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AU"/>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D55FC2D-1B66-454F-BB1F-644C98440CD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72816"/>
            <a:ext cx="8208912" cy="2736304"/>
          </a:xfrm>
        </p:spPr>
        <p:txBody>
          <a:bodyPr>
            <a:normAutofit fontScale="90000"/>
          </a:bodyPr>
          <a:lstStyle/>
          <a:p>
            <a:pPr algn="ctr"/>
            <a:r>
              <a:rPr lang="en-AU" sz="6000" b="1">
                <a:solidFill>
                  <a:schemeClr val="tx2">
                    <a:lumMod val="25000"/>
                  </a:schemeClr>
                </a:solidFill>
              </a:rPr>
              <a:t>Year 8</a:t>
            </a:r>
            <a:br>
              <a:rPr lang="en-AU" sz="6000" b="1" dirty="0">
                <a:solidFill>
                  <a:schemeClr val="tx2">
                    <a:lumMod val="25000"/>
                  </a:schemeClr>
                </a:solidFill>
              </a:rPr>
            </a:br>
            <a:r>
              <a:rPr lang="en-AU" sz="6000" b="1" dirty="0">
                <a:solidFill>
                  <a:schemeClr val="tx2">
                    <a:lumMod val="25000"/>
                  </a:schemeClr>
                </a:solidFill>
              </a:rPr>
              <a:t>Geographical Skills Revision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1556792"/>
            <a:ext cx="9144000" cy="6126162"/>
          </a:xfrm>
        </p:spPr>
        <p:txBody>
          <a:bodyPr/>
          <a:lstStyle/>
          <a:p>
            <a:r>
              <a:rPr lang="en-GB" b="1" dirty="0">
                <a:solidFill>
                  <a:schemeClr val="bg2">
                    <a:lumMod val="25000"/>
                  </a:schemeClr>
                </a:solidFill>
              </a:rPr>
              <a:t>B= BORDER - </a:t>
            </a:r>
            <a:r>
              <a:rPr lang="en-GB" dirty="0">
                <a:solidFill>
                  <a:schemeClr val="bg2">
                    <a:lumMod val="25000"/>
                  </a:schemeClr>
                </a:solidFill>
              </a:rPr>
              <a:t>This is the feature around a map </a:t>
            </a:r>
            <a:endParaRPr lang="en-AU" dirty="0">
              <a:solidFill>
                <a:schemeClr val="bg2">
                  <a:lumMod val="25000"/>
                </a:schemeClr>
              </a:solidFill>
            </a:endParaRPr>
          </a:p>
          <a:p>
            <a:r>
              <a:rPr lang="en-GB" b="1" dirty="0">
                <a:solidFill>
                  <a:schemeClr val="bg2">
                    <a:lumMod val="25000"/>
                  </a:schemeClr>
                </a:solidFill>
              </a:rPr>
              <a:t>O= ORIENTATION </a:t>
            </a:r>
            <a:r>
              <a:rPr lang="en-AU" dirty="0">
                <a:solidFill>
                  <a:schemeClr val="bg2">
                    <a:lumMod val="25000"/>
                  </a:schemeClr>
                </a:solidFill>
              </a:rPr>
              <a:t>- </a:t>
            </a:r>
            <a:r>
              <a:rPr lang="en-GB" dirty="0">
                <a:solidFill>
                  <a:schemeClr val="bg2">
                    <a:lumMod val="25000"/>
                  </a:schemeClr>
                </a:solidFill>
              </a:rPr>
              <a:t>Compass directions are vital for finding your way around a map.  </a:t>
            </a:r>
          </a:p>
          <a:p>
            <a:r>
              <a:rPr lang="en-GB" b="1" dirty="0">
                <a:solidFill>
                  <a:schemeClr val="bg2">
                    <a:lumMod val="25000"/>
                  </a:schemeClr>
                </a:solidFill>
              </a:rPr>
              <a:t>L= LEGEND </a:t>
            </a:r>
            <a:r>
              <a:rPr lang="en-AU" dirty="0">
                <a:solidFill>
                  <a:schemeClr val="bg2">
                    <a:lumMod val="25000"/>
                  </a:schemeClr>
                </a:solidFill>
              </a:rPr>
              <a:t> </a:t>
            </a:r>
            <a:r>
              <a:rPr lang="en-GB" dirty="0">
                <a:solidFill>
                  <a:schemeClr val="bg2">
                    <a:lumMod val="25000"/>
                  </a:schemeClr>
                </a:solidFill>
              </a:rPr>
              <a:t>identify types of boundaries, roads, buildings, agriculture, industry, places of interest  </a:t>
            </a:r>
            <a:endParaRPr lang="en-AU" dirty="0">
              <a:solidFill>
                <a:schemeClr val="bg2">
                  <a:lumMod val="25000"/>
                </a:schemeClr>
              </a:solidFill>
            </a:endParaRPr>
          </a:p>
          <a:p>
            <a:endParaRPr lang="en-AU" dirty="0">
              <a:solidFill>
                <a:schemeClr val="bg2">
                  <a:lumMod val="25000"/>
                </a:schemeClr>
              </a:solidFill>
            </a:endParaRPr>
          </a:p>
          <a:p>
            <a:endParaRPr lang="en-AU" dirty="0">
              <a:solidFill>
                <a:schemeClr val="bg2">
                  <a:lumMod val="25000"/>
                </a:schemeClr>
              </a:solidFill>
            </a:endParaRPr>
          </a:p>
        </p:txBody>
      </p:sp>
      <p:sp>
        <p:nvSpPr>
          <p:cNvPr id="6" name="Rectangle 5"/>
          <p:cNvSpPr/>
          <p:nvPr/>
        </p:nvSpPr>
        <p:spPr>
          <a:xfrm>
            <a:off x="3347864" y="260648"/>
            <a:ext cx="1665071" cy="769441"/>
          </a:xfrm>
          <a:prstGeom prst="rect">
            <a:avLst/>
          </a:prstGeom>
        </p:spPr>
        <p:txBody>
          <a:bodyPr wrap="none">
            <a:spAutoFit/>
          </a:bodyPr>
          <a:lstStyle/>
          <a:p>
            <a:pPr algn="ctr"/>
            <a:r>
              <a:rPr lang="en-AU" sz="4400" b="1" dirty="0">
                <a:solidFill>
                  <a:schemeClr val="bg2">
                    <a:lumMod val="25000"/>
                  </a:schemeClr>
                </a:solidFill>
              </a:rPr>
              <a:t>BOLTS</a:t>
            </a:r>
          </a:p>
        </p:txBody>
      </p:sp>
      <p:pic>
        <p:nvPicPr>
          <p:cNvPr id="7171" name="Picture 3" descr="Points of a compass"/>
          <p:cNvPicPr>
            <a:picLocks noChangeAspect="1" noChangeArrowheads="1"/>
          </p:cNvPicPr>
          <p:nvPr/>
        </p:nvPicPr>
        <p:blipFill>
          <a:blip r:embed="rId2" cstate="print"/>
          <a:srcRect/>
          <a:stretch>
            <a:fillRect/>
          </a:stretch>
        </p:blipFill>
        <p:spPr bwMode="auto">
          <a:xfrm>
            <a:off x="7721600" y="2492896"/>
            <a:ext cx="1422400" cy="1422400"/>
          </a:xfrm>
          <a:prstGeom prst="rect">
            <a:avLst/>
          </a:prstGeom>
          <a:noFill/>
          <a:ln w="9525">
            <a:noFill/>
            <a:miter lim="800000"/>
            <a:headEnd/>
            <a:tailEnd/>
          </a:ln>
        </p:spPr>
      </p:pic>
      <p:pic>
        <p:nvPicPr>
          <p:cNvPr id="7174" name="Picture 6"/>
          <p:cNvPicPr>
            <a:picLocks noChangeAspect="1" noChangeArrowheads="1"/>
          </p:cNvPicPr>
          <p:nvPr/>
        </p:nvPicPr>
        <p:blipFill>
          <a:blip r:embed="rId3" cstate="print"/>
          <a:srcRect/>
          <a:stretch>
            <a:fillRect/>
          </a:stretch>
        </p:blipFill>
        <p:spPr bwMode="auto">
          <a:xfrm>
            <a:off x="395536" y="4293096"/>
            <a:ext cx="2485256" cy="2174599"/>
          </a:xfrm>
          <a:prstGeom prst="rect">
            <a:avLst/>
          </a:prstGeom>
          <a:noFill/>
        </p:spPr>
      </p:pic>
      <p:pic>
        <p:nvPicPr>
          <p:cNvPr id="7173" name="Picture 5"/>
          <p:cNvPicPr>
            <a:picLocks noChangeAspect="1" noChangeArrowheads="1"/>
          </p:cNvPicPr>
          <p:nvPr/>
        </p:nvPicPr>
        <p:blipFill>
          <a:blip r:embed="rId4" cstate="print"/>
          <a:srcRect/>
          <a:stretch>
            <a:fillRect/>
          </a:stretch>
        </p:blipFill>
        <p:spPr bwMode="auto">
          <a:xfrm>
            <a:off x="2915816" y="4365104"/>
            <a:ext cx="2592288" cy="2003132"/>
          </a:xfrm>
          <a:prstGeom prst="rect">
            <a:avLst/>
          </a:prstGeom>
          <a:noFill/>
        </p:spPr>
      </p:pic>
      <p:pic>
        <p:nvPicPr>
          <p:cNvPr id="7172" name="Picture 4"/>
          <p:cNvPicPr>
            <a:picLocks noChangeAspect="1" noChangeArrowheads="1"/>
          </p:cNvPicPr>
          <p:nvPr/>
        </p:nvPicPr>
        <p:blipFill>
          <a:blip r:embed="rId5" cstate="print"/>
          <a:srcRect/>
          <a:stretch>
            <a:fillRect/>
          </a:stretch>
        </p:blipFill>
        <p:spPr bwMode="auto">
          <a:xfrm>
            <a:off x="5364088" y="4365104"/>
            <a:ext cx="1944216" cy="2011646"/>
          </a:xfrm>
          <a:prstGeom prst="rect">
            <a:avLst/>
          </a:prstGeom>
          <a:noFill/>
        </p:spPr>
      </p:pic>
      <p:sp>
        <p:nvSpPr>
          <p:cNvPr id="717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9144000" cy="4495800"/>
          </a:xfrm>
        </p:spPr>
        <p:txBody>
          <a:bodyPr>
            <a:normAutofit/>
          </a:bodyPr>
          <a:lstStyle/>
          <a:p>
            <a:pPr algn="just"/>
            <a:r>
              <a:rPr lang="en-GB" b="1" dirty="0">
                <a:solidFill>
                  <a:schemeClr val="bg2">
                    <a:lumMod val="25000"/>
                  </a:schemeClr>
                </a:solidFill>
              </a:rPr>
              <a:t>= TITLE</a:t>
            </a:r>
            <a:r>
              <a:rPr lang="en-AU" dirty="0">
                <a:solidFill>
                  <a:schemeClr val="bg2">
                    <a:lumMod val="25000"/>
                  </a:schemeClr>
                </a:solidFill>
              </a:rPr>
              <a:t> - </a:t>
            </a:r>
            <a:r>
              <a:rPr lang="en-GB" dirty="0">
                <a:solidFill>
                  <a:schemeClr val="bg2">
                    <a:lumMod val="25000"/>
                  </a:schemeClr>
                </a:solidFill>
              </a:rPr>
              <a:t>This will give you a general idea about the information it stores.  </a:t>
            </a:r>
            <a:endParaRPr lang="en-AU" dirty="0">
              <a:solidFill>
                <a:schemeClr val="bg2">
                  <a:lumMod val="25000"/>
                </a:schemeClr>
              </a:solidFill>
            </a:endParaRPr>
          </a:p>
          <a:p>
            <a:pPr algn="just"/>
            <a:r>
              <a:rPr lang="en-GB" b="1" dirty="0">
                <a:solidFill>
                  <a:schemeClr val="bg2">
                    <a:lumMod val="25000"/>
                  </a:schemeClr>
                </a:solidFill>
              </a:rPr>
              <a:t>S= SCALE </a:t>
            </a:r>
            <a:r>
              <a:rPr lang="en-AU" dirty="0">
                <a:solidFill>
                  <a:schemeClr val="bg2">
                    <a:lumMod val="25000"/>
                  </a:schemeClr>
                </a:solidFill>
              </a:rPr>
              <a:t> - </a:t>
            </a:r>
            <a:r>
              <a:rPr lang="en-GB" dirty="0">
                <a:solidFill>
                  <a:schemeClr val="bg2">
                    <a:lumMod val="25000"/>
                  </a:schemeClr>
                </a:solidFill>
              </a:rPr>
              <a:t>The scale of a map allows a reader to calculate the size, height and dimensions of the features shown on the map. The scale on a map is the ratio between real life sizes. The scale below is for a 1:50,000 scale map. At this scale, 1 cm on the map represents 50,000 cm on the ground (= 500 metres or 0.5 kilometres).</a:t>
            </a:r>
            <a:endParaRPr lang="en-AU" dirty="0">
              <a:solidFill>
                <a:schemeClr val="bg2">
                  <a:lumMod val="25000"/>
                </a:schemeClr>
              </a:solidFill>
            </a:endParaRPr>
          </a:p>
          <a:p>
            <a:endParaRPr lang="en-AU" dirty="0">
              <a:solidFill>
                <a:schemeClr val="bg2">
                  <a:lumMod val="25000"/>
                </a:schemeClr>
              </a:solidFill>
            </a:endParaRPr>
          </a:p>
        </p:txBody>
      </p:sp>
      <p:sp>
        <p:nvSpPr>
          <p:cNvPr id="8" name="Rectangle 7"/>
          <p:cNvSpPr/>
          <p:nvPr/>
        </p:nvSpPr>
        <p:spPr>
          <a:xfrm>
            <a:off x="3347864" y="260648"/>
            <a:ext cx="1665071" cy="769441"/>
          </a:xfrm>
          <a:prstGeom prst="rect">
            <a:avLst/>
          </a:prstGeom>
        </p:spPr>
        <p:txBody>
          <a:bodyPr wrap="none">
            <a:spAutoFit/>
          </a:bodyPr>
          <a:lstStyle/>
          <a:p>
            <a:pPr algn="ctr"/>
            <a:r>
              <a:rPr lang="en-AU" sz="4400" b="1" dirty="0">
                <a:solidFill>
                  <a:schemeClr val="bg2">
                    <a:lumMod val="25000"/>
                  </a:schemeClr>
                </a:solidFill>
              </a:rPr>
              <a:t>BOLTS</a:t>
            </a:r>
          </a:p>
        </p:txBody>
      </p:sp>
      <p:pic>
        <p:nvPicPr>
          <p:cNvPr id="79877" name="Picture 5" descr="Map scale"/>
          <p:cNvPicPr>
            <a:picLocks noChangeAspect="1" noChangeArrowheads="1"/>
          </p:cNvPicPr>
          <p:nvPr/>
        </p:nvPicPr>
        <p:blipFill>
          <a:blip r:embed="rId2" cstate="print"/>
          <a:srcRect/>
          <a:stretch>
            <a:fillRect/>
          </a:stretch>
        </p:blipFill>
        <p:spPr bwMode="auto">
          <a:xfrm>
            <a:off x="3059832" y="5229199"/>
            <a:ext cx="2016224" cy="15184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990600"/>
          </a:xfrm>
        </p:spPr>
        <p:txBody>
          <a:bodyPr>
            <a:normAutofit fontScale="90000"/>
          </a:bodyPr>
          <a:lstStyle/>
          <a:p>
            <a:pPr algn="ctr"/>
            <a:r>
              <a:rPr lang="en-US" b="1" dirty="0">
                <a:solidFill>
                  <a:schemeClr val="bg2">
                    <a:lumMod val="25000"/>
                  </a:schemeClr>
                </a:solidFill>
              </a:rPr>
              <a:t>DIFFERENT TYPES OF MAP PROJECTIONS</a:t>
            </a:r>
            <a:br>
              <a:rPr lang="en-AU" dirty="0">
                <a:solidFill>
                  <a:schemeClr val="bg2">
                    <a:lumMod val="25000"/>
                  </a:schemeClr>
                </a:solidFill>
              </a:rPr>
            </a:br>
            <a:endParaRPr lang="en-AU" dirty="0">
              <a:solidFill>
                <a:schemeClr val="bg2">
                  <a:lumMod val="25000"/>
                </a:schemeClr>
              </a:solidFill>
            </a:endParaRPr>
          </a:p>
        </p:txBody>
      </p:sp>
      <p:sp>
        <p:nvSpPr>
          <p:cNvPr id="3" name="Content Placeholder 2"/>
          <p:cNvSpPr>
            <a:spLocks noGrp="1"/>
          </p:cNvSpPr>
          <p:nvPr>
            <p:ph sz="quarter" idx="1"/>
          </p:nvPr>
        </p:nvSpPr>
        <p:spPr>
          <a:xfrm>
            <a:off x="0" y="1600200"/>
            <a:ext cx="8964488" cy="5257800"/>
          </a:xfrm>
        </p:spPr>
        <p:txBody>
          <a:bodyPr>
            <a:normAutofit fontScale="92500" lnSpcReduction="20000"/>
          </a:bodyPr>
          <a:lstStyle/>
          <a:p>
            <a:pPr algn="just"/>
            <a:r>
              <a:rPr lang="en-AU" dirty="0">
                <a:solidFill>
                  <a:schemeClr val="bg2">
                    <a:lumMod val="25000"/>
                  </a:schemeClr>
                </a:solidFill>
              </a:rPr>
              <a:t>The earth is a sphere, which is a three-dimensional (3‑D) shape. The most accurate method of representing the 3-D earth is to make a scale model </a:t>
            </a:r>
            <a:r>
              <a:rPr lang="en-AU" sz="3400" dirty="0">
                <a:solidFill>
                  <a:schemeClr val="bg2">
                    <a:lumMod val="25000"/>
                  </a:schemeClr>
                </a:solidFill>
              </a:rPr>
              <a:t>of</a:t>
            </a:r>
            <a:r>
              <a:rPr lang="en-AU" dirty="0">
                <a:solidFill>
                  <a:schemeClr val="bg2">
                    <a:lumMod val="25000"/>
                  </a:schemeClr>
                </a:solidFill>
              </a:rPr>
              <a:t> it called a </a:t>
            </a:r>
            <a:r>
              <a:rPr lang="en-AU" b="1" dirty="0">
                <a:solidFill>
                  <a:schemeClr val="bg2">
                    <a:lumMod val="25000"/>
                  </a:schemeClr>
                </a:solidFill>
              </a:rPr>
              <a:t>globe</a:t>
            </a:r>
            <a:r>
              <a:rPr lang="en-AU" dirty="0">
                <a:solidFill>
                  <a:schemeClr val="bg2">
                    <a:lumMod val="25000"/>
                  </a:schemeClr>
                </a:solidFill>
              </a:rPr>
              <a:t>. The 3-D earth can be represented on a two dimensional (2-D) surface by using a </a:t>
            </a:r>
            <a:r>
              <a:rPr lang="en-AU" b="1" dirty="0">
                <a:solidFill>
                  <a:schemeClr val="bg2">
                    <a:lumMod val="25000"/>
                  </a:schemeClr>
                </a:solidFill>
              </a:rPr>
              <a:t>map projection</a:t>
            </a:r>
            <a:r>
              <a:rPr lang="en-AU" dirty="0">
                <a:solidFill>
                  <a:schemeClr val="bg2">
                    <a:lumMod val="25000"/>
                  </a:schemeClr>
                </a:solidFill>
              </a:rPr>
              <a:t> where latitude and longitude are projected from the globe onto the flat surface. To do this, different parts of the globe have to be distorted. Map projections can be one or more—but never all—of the following:</a:t>
            </a:r>
          </a:p>
          <a:p>
            <a:pPr lvl="1" algn="just"/>
            <a:r>
              <a:rPr lang="en-AU" dirty="0">
                <a:solidFill>
                  <a:schemeClr val="bg2">
                    <a:lumMod val="25000"/>
                  </a:schemeClr>
                </a:solidFill>
              </a:rPr>
              <a:t>equal area, where </a:t>
            </a:r>
            <a:r>
              <a:rPr lang="en-AU" b="1" dirty="0">
                <a:solidFill>
                  <a:schemeClr val="bg2">
                    <a:lumMod val="25000"/>
                  </a:schemeClr>
                </a:solidFill>
              </a:rPr>
              <a:t>area </a:t>
            </a:r>
            <a:r>
              <a:rPr lang="en-AU" dirty="0">
                <a:solidFill>
                  <a:schemeClr val="bg2">
                    <a:lumMod val="25000"/>
                  </a:schemeClr>
                </a:solidFill>
              </a:rPr>
              <a:t>is shown accurately</a:t>
            </a:r>
          </a:p>
          <a:p>
            <a:pPr lvl="1" algn="just"/>
            <a:r>
              <a:rPr lang="en-AU" dirty="0">
                <a:solidFill>
                  <a:schemeClr val="bg2">
                    <a:lumMod val="25000"/>
                  </a:schemeClr>
                </a:solidFill>
              </a:rPr>
              <a:t>conformal, where </a:t>
            </a:r>
            <a:r>
              <a:rPr lang="en-AU" b="1" dirty="0">
                <a:solidFill>
                  <a:schemeClr val="bg2">
                    <a:lumMod val="25000"/>
                  </a:schemeClr>
                </a:solidFill>
              </a:rPr>
              <a:t>shape </a:t>
            </a:r>
            <a:r>
              <a:rPr lang="en-AU" dirty="0">
                <a:solidFill>
                  <a:schemeClr val="bg2">
                    <a:lumMod val="25000"/>
                  </a:schemeClr>
                </a:solidFill>
              </a:rPr>
              <a:t>is shown accurately</a:t>
            </a:r>
          </a:p>
          <a:p>
            <a:pPr lvl="1" algn="just"/>
            <a:r>
              <a:rPr lang="en-AU" dirty="0">
                <a:solidFill>
                  <a:schemeClr val="bg2">
                    <a:lumMod val="25000"/>
                  </a:schemeClr>
                </a:solidFill>
              </a:rPr>
              <a:t>conical, where </a:t>
            </a:r>
            <a:r>
              <a:rPr lang="en-AU" b="1" dirty="0">
                <a:solidFill>
                  <a:schemeClr val="bg2">
                    <a:lumMod val="25000"/>
                  </a:schemeClr>
                </a:solidFill>
              </a:rPr>
              <a:t>scale </a:t>
            </a:r>
            <a:r>
              <a:rPr lang="en-AU" dirty="0">
                <a:solidFill>
                  <a:schemeClr val="bg2">
                    <a:lumMod val="25000"/>
                  </a:schemeClr>
                </a:solidFill>
              </a:rPr>
              <a:t>is shown accurately</a:t>
            </a:r>
          </a:p>
          <a:p>
            <a:pPr lvl="1" algn="just"/>
            <a:r>
              <a:rPr lang="en-AU" dirty="0">
                <a:solidFill>
                  <a:schemeClr val="bg2">
                    <a:lumMod val="25000"/>
                  </a:schemeClr>
                </a:solidFill>
              </a:rPr>
              <a:t>true direction, where all </a:t>
            </a:r>
            <a:r>
              <a:rPr lang="en-AU" b="1" dirty="0">
                <a:solidFill>
                  <a:schemeClr val="bg2">
                    <a:lumMod val="25000"/>
                  </a:schemeClr>
                </a:solidFill>
              </a:rPr>
              <a:t>directions </a:t>
            </a:r>
            <a:r>
              <a:rPr lang="en-AU" dirty="0">
                <a:solidFill>
                  <a:schemeClr val="bg2">
                    <a:lumMod val="25000"/>
                  </a:schemeClr>
                </a:solidFill>
              </a:rPr>
              <a:t>are accurate</a:t>
            </a:r>
          </a:p>
          <a:p>
            <a:pPr lvl="1" algn="just"/>
            <a:r>
              <a:rPr lang="en-AU" dirty="0">
                <a:solidFill>
                  <a:schemeClr val="bg2">
                    <a:lumMod val="25000"/>
                  </a:schemeClr>
                </a:solidFill>
              </a:rPr>
              <a:t>equidistant, where </a:t>
            </a:r>
            <a:r>
              <a:rPr lang="en-AU" b="1" dirty="0">
                <a:solidFill>
                  <a:schemeClr val="bg2">
                    <a:lumMod val="25000"/>
                  </a:schemeClr>
                </a:solidFill>
              </a:rPr>
              <a:t>distance </a:t>
            </a:r>
            <a:r>
              <a:rPr lang="en-AU" dirty="0">
                <a:solidFill>
                  <a:schemeClr val="bg2">
                    <a:lumMod val="25000"/>
                  </a:schemeClr>
                </a:solidFill>
              </a:rPr>
              <a:t>is accurate.</a:t>
            </a:r>
          </a:p>
          <a:p>
            <a:pPr>
              <a:buNone/>
            </a:pPr>
            <a:endParaRPr lang="en-AU" dirty="0">
              <a:solidFill>
                <a:schemeClr val="bg2">
                  <a:lumMod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endParaRPr lang="en-AU"/>
          </a:p>
        </p:txBody>
      </p:sp>
      <p:pic>
        <p:nvPicPr>
          <p:cNvPr id="3074" name="Picture 2"/>
          <p:cNvPicPr>
            <a:picLocks noChangeAspect="1" noChangeArrowheads="1"/>
          </p:cNvPicPr>
          <p:nvPr/>
        </p:nvPicPr>
        <p:blipFill>
          <a:blip r:embed="rId2" cstate="print"/>
          <a:srcRect/>
          <a:stretch>
            <a:fillRect/>
          </a:stretch>
        </p:blipFill>
        <p:spPr bwMode="auto">
          <a:xfrm>
            <a:off x="427897" y="188640"/>
            <a:ext cx="8605972" cy="288031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95536" y="2996953"/>
            <a:ext cx="8646410" cy="386104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844824"/>
            <a:ext cx="8153400" cy="4495800"/>
          </a:xfrm>
        </p:spPr>
        <p:txBody>
          <a:bodyPr/>
          <a:lstStyle/>
          <a:p>
            <a:endParaRPr lang="en-AU"/>
          </a:p>
        </p:txBody>
      </p:sp>
      <p:pic>
        <p:nvPicPr>
          <p:cNvPr id="4099" name="Picture 3"/>
          <p:cNvPicPr>
            <a:picLocks noChangeAspect="1" noChangeArrowheads="1"/>
          </p:cNvPicPr>
          <p:nvPr/>
        </p:nvPicPr>
        <p:blipFill>
          <a:blip r:embed="rId2" cstate="print"/>
          <a:srcRect/>
          <a:stretch>
            <a:fillRect/>
          </a:stretch>
        </p:blipFill>
        <p:spPr bwMode="auto">
          <a:xfrm>
            <a:off x="395536" y="1700808"/>
            <a:ext cx="8578670" cy="2782271"/>
          </a:xfrm>
          <a:prstGeom prst="rect">
            <a:avLst/>
          </a:prstGeom>
          <a:noFill/>
          <a:ln w="9525">
            <a:noFill/>
            <a:miter lim="800000"/>
            <a:headEnd/>
            <a:tailEnd/>
          </a:ln>
        </p:spPr>
      </p:pic>
      <p:sp>
        <p:nvSpPr>
          <p:cNvPr id="5" name="Title 1"/>
          <p:cNvSpPr>
            <a:spLocks noGrp="1"/>
          </p:cNvSpPr>
          <p:nvPr>
            <p:ph type="title"/>
          </p:nvPr>
        </p:nvSpPr>
        <p:spPr>
          <a:xfrm>
            <a:off x="611560" y="404664"/>
            <a:ext cx="8153400" cy="990600"/>
          </a:xfrm>
        </p:spPr>
        <p:txBody>
          <a:bodyPr>
            <a:normAutofit fontScale="90000"/>
          </a:bodyPr>
          <a:lstStyle/>
          <a:p>
            <a:pPr algn="ctr"/>
            <a:r>
              <a:rPr lang="en-US" b="1" dirty="0">
                <a:solidFill>
                  <a:schemeClr val="bg2">
                    <a:lumMod val="25000"/>
                  </a:schemeClr>
                </a:solidFill>
              </a:rPr>
              <a:t>DIFFERENT TYPES OF MAP PROJECTIONS</a:t>
            </a:r>
            <a:br>
              <a:rPr lang="en-AU" dirty="0">
                <a:solidFill>
                  <a:schemeClr val="bg2">
                    <a:lumMod val="25000"/>
                  </a:schemeClr>
                </a:solidFill>
              </a:rPr>
            </a:br>
            <a:endParaRPr lang="en-AU" dirty="0">
              <a:solidFill>
                <a:schemeClr val="bg2">
                  <a:lumMod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2276872"/>
            <a:ext cx="9144000" cy="3001963"/>
          </a:xfrm>
        </p:spPr>
        <p:txBody>
          <a:bodyPr>
            <a:noAutofit/>
          </a:bodyPr>
          <a:lstStyle/>
          <a:p>
            <a:pPr marL="514350" indent="-514350"/>
            <a:r>
              <a:rPr lang="en-AU" sz="2900" dirty="0">
                <a:solidFill>
                  <a:schemeClr val="bg2">
                    <a:lumMod val="25000"/>
                  </a:schemeClr>
                </a:solidFill>
              </a:rPr>
              <a:t>	The scale on a map indicates how much a given distance on a map represents on actual land.</a:t>
            </a:r>
            <a:r>
              <a:rPr lang="en-AU" sz="3200" dirty="0">
                <a:solidFill>
                  <a:schemeClr val="bg2">
                    <a:lumMod val="25000"/>
                  </a:schemeClr>
                </a:solidFill>
              </a:rPr>
              <a:t> Scale can be shown on a map in three different ways:</a:t>
            </a:r>
            <a:br>
              <a:rPr lang="en-AU" sz="3200" dirty="0">
                <a:solidFill>
                  <a:schemeClr val="bg2">
                    <a:lumMod val="25000"/>
                  </a:schemeClr>
                </a:solidFill>
              </a:rPr>
            </a:br>
            <a:r>
              <a:rPr lang="en-AU" sz="3200" dirty="0">
                <a:solidFill>
                  <a:schemeClr val="bg2">
                    <a:lumMod val="25000"/>
                  </a:schemeClr>
                </a:solidFill>
              </a:rPr>
              <a:t>1. </a:t>
            </a:r>
            <a:r>
              <a:rPr lang="en-AU" sz="3200" b="1" dirty="0">
                <a:solidFill>
                  <a:schemeClr val="bg2">
                    <a:lumMod val="25000"/>
                  </a:schemeClr>
                </a:solidFill>
              </a:rPr>
              <a:t>As a linear scale</a:t>
            </a:r>
            <a:r>
              <a:rPr lang="en-AU" sz="3200" dirty="0">
                <a:solidFill>
                  <a:schemeClr val="bg2">
                    <a:lumMod val="25000"/>
                  </a:schemeClr>
                </a:solidFill>
              </a:rPr>
              <a:t>, which is shown by a line divided into sections that represent a distance, You will need to use your ruler and then write determine the scale. The scale is 1cm is equal to 1000m, 1cm is equal to 1km. </a:t>
            </a:r>
            <a:br>
              <a:rPr lang="en-AU" sz="3200" dirty="0"/>
            </a:br>
            <a:br>
              <a:rPr lang="en-AU" sz="2900" dirty="0">
                <a:solidFill>
                  <a:schemeClr val="tx1"/>
                </a:solidFill>
              </a:rPr>
            </a:br>
            <a:endParaRPr lang="en-AU" sz="2900" dirty="0">
              <a:solidFill>
                <a:schemeClr val="tx1"/>
              </a:solidFill>
            </a:endParaRPr>
          </a:p>
        </p:txBody>
      </p:sp>
      <p:pic>
        <p:nvPicPr>
          <p:cNvPr id="171014" name="Picture 6" descr="06-08"/>
          <p:cNvPicPr>
            <a:picLocks noChangeAspect="1" noChangeArrowheads="1"/>
          </p:cNvPicPr>
          <p:nvPr/>
        </p:nvPicPr>
        <p:blipFill>
          <a:blip r:embed="rId3" cstate="print"/>
          <a:srcRect/>
          <a:stretch>
            <a:fillRect/>
          </a:stretch>
        </p:blipFill>
        <p:spPr bwMode="auto">
          <a:xfrm>
            <a:off x="3779912" y="4791075"/>
            <a:ext cx="4686300" cy="2066925"/>
          </a:xfrm>
          <a:prstGeom prst="rect">
            <a:avLst/>
          </a:prstGeom>
          <a:noFill/>
        </p:spPr>
      </p:pic>
      <p:sp>
        <p:nvSpPr>
          <p:cNvPr id="5" name="Title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rPr>
              <a:t>SCALE ON</a:t>
            </a:r>
            <a:r>
              <a:rPr kumimoji="0" lang="en-AU" sz="4400" b="1" i="0" u="none" strike="noStrike" kern="1200" cap="none" spc="0" normalizeH="0" noProof="0" dirty="0">
                <a:ln>
                  <a:noFill/>
                </a:ln>
                <a:solidFill>
                  <a:schemeClr val="bg2">
                    <a:lumMod val="25000"/>
                  </a:schemeClr>
                </a:solidFill>
                <a:effectLst/>
                <a:uLnTx/>
                <a:uFillTx/>
                <a:latin typeface="+mj-lt"/>
                <a:ea typeface="+mj-ea"/>
                <a:cs typeface="+mj-cs"/>
              </a:rPr>
              <a:t> A MAP</a:t>
            </a:r>
            <a:endPar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8892480" cy="4495800"/>
          </a:xfrm>
        </p:spPr>
        <p:txBody>
          <a:bodyPr>
            <a:noAutofit/>
          </a:bodyPr>
          <a:lstStyle/>
          <a:p>
            <a:pPr algn="just">
              <a:buNone/>
            </a:pPr>
            <a:r>
              <a:rPr lang="en-AU" dirty="0">
                <a:solidFill>
                  <a:schemeClr val="bg2">
                    <a:lumMod val="25000"/>
                  </a:schemeClr>
                </a:solidFill>
              </a:rPr>
              <a:t>2. As a </a:t>
            </a:r>
            <a:r>
              <a:rPr lang="en-AU" b="1" dirty="0">
                <a:solidFill>
                  <a:schemeClr val="bg2">
                    <a:lumMod val="25000"/>
                  </a:schemeClr>
                </a:solidFill>
              </a:rPr>
              <a:t>numeric scale</a:t>
            </a:r>
            <a:r>
              <a:rPr lang="en-AU" dirty="0">
                <a:solidFill>
                  <a:schemeClr val="bg2">
                    <a:lumMod val="25000"/>
                  </a:schemeClr>
                </a:solidFill>
              </a:rPr>
              <a:t>, which is written as a </a:t>
            </a:r>
            <a:r>
              <a:rPr lang="en-AU" b="1" dirty="0">
                <a:solidFill>
                  <a:schemeClr val="bg2">
                    <a:lumMod val="25000"/>
                  </a:schemeClr>
                </a:solidFill>
              </a:rPr>
              <a:t>ratio </a:t>
            </a:r>
            <a:r>
              <a:rPr lang="en-AU" dirty="0">
                <a:solidFill>
                  <a:schemeClr val="bg2">
                    <a:lumMod val="25000"/>
                  </a:schemeClr>
                </a:solidFill>
              </a:rPr>
              <a:t>and is called a representative fraction (RF).  A scale of       1:100, 000 means that 1 centimetre on the map represents 100 000 centimetres (or 1000 metres or 1 kilometre) on the ground.</a:t>
            </a:r>
          </a:p>
          <a:p>
            <a:pPr algn="just">
              <a:buNone/>
            </a:pPr>
            <a:endParaRPr lang="en-AU" dirty="0">
              <a:solidFill>
                <a:schemeClr val="bg2">
                  <a:lumMod val="25000"/>
                </a:schemeClr>
              </a:solidFill>
            </a:endParaRPr>
          </a:p>
          <a:p>
            <a:pPr lvl="0" algn="just">
              <a:buNone/>
            </a:pPr>
            <a:r>
              <a:rPr lang="en-AU" dirty="0">
                <a:solidFill>
                  <a:schemeClr val="bg2">
                    <a:lumMod val="25000"/>
                  </a:schemeClr>
                </a:solidFill>
              </a:rPr>
              <a:t>3. As a</a:t>
            </a:r>
            <a:r>
              <a:rPr lang="en-AU" b="1" dirty="0">
                <a:solidFill>
                  <a:schemeClr val="bg2">
                    <a:lumMod val="25000"/>
                  </a:schemeClr>
                </a:solidFill>
              </a:rPr>
              <a:t> sentence</a:t>
            </a:r>
            <a:r>
              <a:rPr lang="en-AU" dirty="0">
                <a:solidFill>
                  <a:schemeClr val="bg2">
                    <a:lumMod val="25000"/>
                  </a:schemeClr>
                </a:solidFill>
              </a:rPr>
              <a:t>, for example: </a:t>
            </a:r>
            <a:r>
              <a:rPr lang="en-AU" b="1" dirty="0">
                <a:solidFill>
                  <a:schemeClr val="bg2">
                    <a:lumMod val="25000"/>
                  </a:schemeClr>
                </a:solidFill>
              </a:rPr>
              <a:t> </a:t>
            </a:r>
            <a:r>
              <a:rPr lang="en-AU" dirty="0">
                <a:solidFill>
                  <a:schemeClr val="bg2">
                    <a:lumMod val="25000"/>
                  </a:schemeClr>
                </a:solidFill>
              </a:rPr>
              <a:t>1 centimetre represents 1000 metres or 1 centimetre to 1 kilometre. </a:t>
            </a:r>
          </a:p>
          <a:p>
            <a:pPr algn="just">
              <a:buNone/>
            </a:pPr>
            <a:endParaRPr lang="en-AU" dirty="0">
              <a:solidFill>
                <a:schemeClr val="bg2">
                  <a:lumMod val="25000"/>
                </a:schemeClr>
              </a:solidFill>
            </a:endParaRPr>
          </a:p>
          <a:p>
            <a:pPr algn="just">
              <a:buNone/>
            </a:pPr>
            <a:r>
              <a:rPr lang="en-AU" dirty="0">
                <a:solidFill>
                  <a:schemeClr val="bg2">
                    <a:lumMod val="25000"/>
                  </a:schemeClr>
                </a:solidFill>
              </a:rPr>
              <a:t>The scale of the map allows you to convert distance on the map to distance on the ground.  </a:t>
            </a:r>
          </a:p>
        </p:txBody>
      </p:sp>
      <p:sp>
        <p:nvSpPr>
          <p:cNvPr id="4" name="Title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rPr>
              <a:t>SCALE ON</a:t>
            </a:r>
            <a:r>
              <a:rPr kumimoji="0" lang="en-AU" sz="4400" b="1" i="0" u="none" strike="noStrike" kern="1200" cap="none" spc="0" normalizeH="0" noProof="0" dirty="0">
                <a:ln>
                  <a:noFill/>
                </a:ln>
                <a:solidFill>
                  <a:schemeClr val="bg2">
                    <a:lumMod val="25000"/>
                  </a:schemeClr>
                </a:solidFill>
                <a:effectLst/>
                <a:uLnTx/>
                <a:uFillTx/>
                <a:latin typeface="+mj-lt"/>
                <a:ea typeface="+mj-ea"/>
                <a:cs typeface="+mj-cs"/>
              </a:rPr>
              <a:t> A MAP</a:t>
            </a:r>
            <a:endPar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DIRECTION</a:t>
            </a:r>
          </a:p>
        </p:txBody>
      </p:sp>
      <p:sp>
        <p:nvSpPr>
          <p:cNvPr id="3" name="Content Placeholder 2"/>
          <p:cNvSpPr>
            <a:spLocks noGrp="1"/>
          </p:cNvSpPr>
          <p:nvPr>
            <p:ph sz="quarter" idx="1"/>
          </p:nvPr>
        </p:nvSpPr>
        <p:spPr>
          <a:xfrm>
            <a:off x="0" y="1628800"/>
            <a:ext cx="8964488" cy="4495800"/>
          </a:xfrm>
        </p:spPr>
        <p:txBody>
          <a:bodyPr>
            <a:normAutofit/>
          </a:bodyPr>
          <a:lstStyle/>
          <a:p>
            <a:pPr algn="just"/>
            <a:r>
              <a:rPr lang="en-AU" dirty="0">
                <a:solidFill>
                  <a:schemeClr val="bg2">
                    <a:lumMod val="25000"/>
                  </a:schemeClr>
                </a:solidFill>
              </a:rPr>
              <a:t>You find the </a:t>
            </a:r>
            <a:r>
              <a:rPr lang="en-AU" b="1" dirty="0">
                <a:solidFill>
                  <a:schemeClr val="bg2">
                    <a:lumMod val="25000"/>
                  </a:schemeClr>
                </a:solidFill>
              </a:rPr>
              <a:t>direction </a:t>
            </a:r>
            <a:r>
              <a:rPr lang="en-AU" dirty="0">
                <a:solidFill>
                  <a:schemeClr val="bg2">
                    <a:lumMod val="25000"/>
                  </a:schemeClr>
                </a:solidFill>
              </a:rPr>
              <a:t>of one place from another by using the points of a </a:t>
            </a:r>
            <a:r>
              <a:rPr lang="en-AU" b="1" dirty="0">
                <a:solidFill>
                  <a:schemeClr val="bg2">
                    <a:lumMod val="25000"/>
                  </a:schemeClr>
                </a:solidFill>
              </a:rPr>
              <a:t>compass</a:t>
            </a:r>
            <a:r>
              <a:rPr lang="en-AU" dirty="0">
                <a:solidFill>
                  <a:schemeClr val="bg2">
                    <a:lumMod val="25000"/>
                  </a:schemeClr>
                </a:solidFill>
              </a:rPr>
              <a:t>. The four cardinal (main) points are north (N), south (S), east (E) and west (W). These points can be divided to form the 8-point and 16-point compasses. The 16 points of the compass give a general direction but sometimes more accuracy is needed.</a:t>
            </a:r>
          </a:p>
        </p:txBody>
      </p:sp>
      <p:pic>
        <p:nvPicPr>
          <p:cNvPr id="2050" name="Picture 2"/>
          <p:cNvPicPr>
            <a:picLocks noChangeAspect="1" noChangeArrowheads="1"/>
          </p:cNvPicPr>
          <p:nvPr/>
        </p:nvPicPr>
        <p:blipFill>
          <a:blip r:embed="rId2" cstate="print"/>
          <a:srcRect/>
          <a:stretch>
            <a:fillRect/>
          </a:stretch>
        </p:blipFill>
        <p:spPr bwMode="auto">
          <a:xfrm>
            <a:off x="971600" y="4293096"/>
            <a:ext cx="3024336" cy="23913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4008" y="4321079"/>
            <a:ext cx="2914632" cy="234828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508104" y="1340768"/>
            <a:ext cx="3635896" cy="5328592"/>
          </a:xfrm>
        </p:spPr>
        <p:txBody>
          <a:bodyPr>
            <a:noAutofit/>
          </a:bodyPr>
          <a:lstStyle/>
          <a:p>
            <a:pPr algn="just"/>
            <a:r>
              <a:rPr lang="en-AU" sz="2900" b="1" dirty="0">
                <a:solidFill>
                  <a:schemeClr val="bg2">
                    <a:lumMod val="25000"/>
                  </a:schemeClr>
                </a:solidFill>
              </a:rPr>
              <a:t>Topographic map </a:t>
            </a:r>
            <a:r>
              <a:rPr lang="en-AU" sz="2900" b="0" dirty="0">
                <a:solidFill>
                  <a:schemeClr val="bg2">
                    <a:lumMod val="25000"/>
                  </a:schemeClr>
                </a:solidFill>
              </a:rPr>
              <a:t>are a large scale map that shows the relief of the land and height above sea level using </a:t>
            </a:r>
            <a:r>
              <a:rPr lang="en-AU" sz="2900" b="1" dirty="0">
                <a:solidFill>
                  <a:schemeClr val="bg2">
                    <a:lumMod val="25000"/>
                  </a:schemeClr>
                </a:solidFill>
              </a:rPr>
              <a:t>contour lines.</a:t>
            </a:r>
            <a:r>
              <a:rPr lang="en-AU" sz="2900" b="0" dirty="0">
                <a:solidFill>
                  <a:schemeClr val="bg2">
                    <a:lumMod val="25000"/>
                  </a:schemeClr>
                </a:solidFill>
              </a:rPr>
              <a:t> Details such as walking tracks and even water tanks can be shown by symbols explained in the legend or key. </a:t>
            </a:r>
          </a:p>
        </p:txBody>
      </p:sp>
      <p:pic>
        <p:nvPicPr>
          <p:cNvPr id="111622" name="Picture 6" descr="08-03"/>
          <p:cNvPicPr>
            <a:picLocks noChangeAspect="1" noChangeArrowheads="1"/>
          </p:cNvPicPr>
          <p:nvPr/>
        </p:nvPicPr>
        <p:blipFill>
          <a:blip r:embed="rId3" cstate="print"/>
          <a:srcRect/>
          <a:stretch>
            <a:fillRect/>
          </a:stretch>
        </p:blipFill>
        <p:spPr bwMode="auto">
          <a:xfrm>
            <a:off x="156176" y="1772816"/>
            <a:ext cx="5329516" cy="4752528"/>
          </a:xfrm>
          <a:prstGeom prst="rect">
            <a:avLst/>
          </a:prstGeom>
          <a:noFill/>
        </p:spPr>
      </p:pic>
      <p:sp>
        <p:nvSpPr>
          <p:cNvPr id="5" name="Title 1"/>
          <p:cNvSpPr txBox="1">
            <a:spLocks/>
          </p:cNvSpPr>
          <p:nvPr/>
        </p:nvSpPr>
        <p:spPr>
          <a:xfrm>
            <a:off x="612648" y="228600"/>
            <a:ext cx="8153400" cy="990600"/>
          </a:xfrm>
          <a:prstGeom prst="rect">
            <a:avLst/>
          </a:prstGeom>
        </p:spPr>
        <p:txBody>
          <a:bodyPr vert="horz" anchor="ctr">
            <a:normAutofit/>
          </a:bodyPr>
          <a:lstStyle/>
          <a:p>
            <a:pPr lvl="0" algn="ctr">
              <a:spcBef>
                <a:spcPct val="0"/>
              </a:spcBef>
              <a:defRPr/>
            </a:pPr>
            <a:r>
              <a:rPr lang="en-AU" sz="4400" b="1" dirty="0">
                <a:solidFill>
                  <a:schemeClr val="bg2">
                    <a:lumMod val="25000"/>
                  </a:schemeClr>
                </a:solidFill>
              </a:rPr>
              <a:t>TOPOGRAPHIC MAP</a:t>
            </a:r>
            <a:endParaRPr kumimoji="0" lang="en-AU" sz="44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AU" b="1" dirty="0">
                <a:solidFill>
                  <a:schemeClr val="bg2">
                    <a:lumMod val="25000"/>
                  </a:schemeClr>
                </a:solidFill>
              </a:rPr>
              <a:t>TOPOGRAPHIC MAP</a:t>
            </a:r>
            <a:endParaRPr lang="en-AU" dirty="0">
              <a:solidFill>
                <a:schemeClr val="bg2">
                  <a:lumMod val="25000"/>
                </a:schemeClr>
              </a:solidFill>
            </a:endParaRPr>
          </a:p>
        </p:txBody>
      </p:sp>
      <p:sp>
        <p:nvSpPr>
          <p:cNvPr id="3" name="Content Placeholder 2"/>
          <p:cNvSpPr>
            <a:spLocks noGrp="1"/>
          </p:cNvSpPr>
          <p:nvPr>
            <p:ph sz="quarter" idx="1"/>
          </p:nvPr>
        </p:nvSpPr>
        <p:spPr>
          <a:xfrm>
            <a:off x="0" y="1484784"/>
            <a:ext cx="9324528" cy="4495800"/>
          </a:xfrm>
        </p:spPr>
        <p:txBody>
          <a:bodyPr>
            <a:normAutofit/>
          </a:bodyPr>
          <a:lstStyle/>
          <a:p>
            <a:r>
              <a:rPr lang="en-AU" dirty="0">
                <a:solidFill>
                  <a:schemeClr val="bg2">
                    <a:lumMod val="25000"/>
                  </a:schemeClr>
                </a:solidFill>
              </a:rPr>
              <a:t>The lines on a topographic map form a grid pattern, which helps pinpoint locations, these are divided into </a:t>
            </a:r>
            <a:r>
              <a:rPr lang="en-GB" dirty="0">
                <a:solidFill>
                  <a:schemeClr val="bg2">
                    <a:lumMod val="25000"/>
                  </a:schemeClr>
                </a:solidFill>
              </a:rPr>
              <a:t>numbered squares. </a:t>
            </a:r>
          </a:p>
          <a:p>
            <a:r>
              <a:rPr lang="en-AU" dirty="0">
                <a:solidFill>
                  <a:schemeClr val="bg2">
                    <a:lumMod val="25000"/>
                  </a:schemeClr>
                </a:solidFill>
              </a:rPr>
              <a:t>The grid squares created are usually one square kilometre in area  </a:t>
            </a:r>
            <a:r>
              <a:rPr lang="en-GB" dirty="0">
                <a:solidFill>
                  <a:schemeClr val="bg2">
                    <a:lumMod val="25000"/>
                  </a:schemeClr>
                </a:solidFill>
              </a:rPr>
              <a:t>These squares can be used to give a place a four or six-figure grid reference. It is important that you know both </a:t>
            </a:r>
            <a:r>
              <a:rPr lang="en-GB" b="1" dirty="0">
                <a:solidFill>
                  <a:schemeClr val="bg2">
                    <a:lumMod val="25000"/>
                  </a:schemeClr>
                </a:solidFill>
              </a:rPr>
              <a:t>four-figure (AR)</a:t>
            </a:r>
            <a:r>
              <a:rPr lang="en-GB" dirty="0">
                <a:solidFill>
                  <a:schemeClr val="bg2">
                    <a:lumMod val="25000"/>
                  </a:schemeClr>
                </a:solidFill>
              </a:rPr>
              <a:t> and </a:t>
            </a:r>
            <a:r>
              <a:rPr lang="en-GB" b="1" dirty="0">
                <a:solidFill>
                  <a:schemeClr val="bg2">
                    <a:lumMod val="25000"/>
                  </a:schemeClr>
                </a:solidFill>
              </a:rPr>
              <a:t>six-figure (GR)</a:t>
            </a:r>
            <a:r>
              <a:rPr lang="en-GB" dirty="0">
                <a:solidFill>
                  <a:schemeClr val="bg2">
                    <a:lumMod val="25000"/>
                  </a:schemeClr>
                </a:solidFill>
              </a:rPr>
              <a:t> references.</a:t>
            </a:r>
            <a:endParaRPr lang="en-AU" dirty="0">
              <a:solidFill>
                <a:schemeClr val="bg2">
                  <a:lumMod val="25000"/>
                </a:schemeClr>
              </a:solidFill>
            </a:endParaRPr>
          </a:p>
          <a:p>
            <a:endParaRPr lang="en-AU" dirty="0">
              <a:solidFill>
                <a:schemeClr val="bg2">
                  <a:lumMod val="25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1763688" y="4825782"/>
            <a:ext cx="5669037" cy="203221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8600"/>
            <a:ext cx="8370512" cy="990600"/>
          </a:xfrm>
        </p:spPr>
        <p:txBody>
          <a:bodyPr>
            <a:normAutofit fontScale="90000"/>
          </a:bodyPr>
          <a:lstStyle/>
          <a:p>
            <a:pPr algn="ctr"/>
            <a:r>
              <a:rPr lang="en-AU" b="1" dirty="0">
                <a:solidFill>
                  <a:schemeClr val="bg2">
                    <a:lumMod val="25000"/>
                  </a:schemeClr>
                </a:solidFill>
              </a:rPr>
              <a:t>GEOGRAPHICAL SKILLS - SYLLABUS</a:t>
            </a:r>
          </a:p>
        </p:txBody>
      </p:sp>
      <p:sp>
        <p:nvSpPr>
          <p:cNvPr id="3" name="Content Placeholder 2"/>
          <p:cNvSpPr>
            <a:spLocks noGrp="1"/>
          </p:cNvSpPr>
          <p:nvPr>
            <p:ph sz="quarter" idx="1"/>
          </p:nvPr>
        </p:nvSpPr>
        <p:spPr>
          <a:xfrm>
            <a:off x="0" y="1600200"/>
            <a:ext cx="8964488" cy="4853136"/>
          </a:xfrm>
        </p:spPr>
        <p:txBody>
          <a:bodyPr/>
          <a:lstStyle/>
          <a:p>
            <a:pPr algn="just">
              <a:buNone/>
            </a:pPr>
            <a:r>
              <a:rPr lang="en-US" dirty="0">
                <a:solidFill>
                  <a:schemeClr val="bg2">
                    <a:lumMod val="25000"/>
                  </a:schemeClr>
                </a:solidFill>
              </a:rPr>
              <a:t>	Geographical tools are to be integrated in teaching and learning in the mandatory courses and in the elective course. The use of information and communication technologies (ICT) with geographical tools will assist students to gather, </a:t>
            </a:r>
            <a:r>
              <a:rPr lang="en-US" dirty="0" err="1">
                <a:solidFill>
                  <a:schemeClr val="bg2">
                    <a:lumMod val="25000"/>
                  </a:schemeClr>
                </a:solidFill>
              </a:rPr>
              <a:t>analyse</a:t>
            </a:r>
            <a:r>
              <a:rPr lang="en-US" dirty="0">
                <a:solidFill>
                  <a:schemeClr val="bg2">
                    <a:lumMod val="25000"/>
                  </a:schemeClr>
                </a:solidFill>
              </a:rPr>
              <a:t> and communicate geographical information in appropriate formats. In Stage 5 students learn to use the Stage 5 geographical tools while continuing to incorporate the Stage 4 geographical tools.</a:t>
            </a:r>
            <a:endParaRPr lang="en-AU" dirty="0">
              <a:solidFill>
                <a:schemeClr val="bg2">
                  <a:lumMod val="25000"/>
                </a:schemeClr>
              </a:solidFill>
            </a:endParaRPr>
          </a:p>
          <a:p>
            <a:pPr>
              <a:buNone/>
            </a:pPr>
            <a:endParaRPr lang="en-AU" dirty="0">
              <a:solidFill>
                <a:schemeClr val="bg2">
                  <a:lumMod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AREA AND GRID REFERENCE</a:t>
            </a:r>
          </a:p>
        </p:txBody>
      </p:sp>
      <p:sp>
        <p:nvSpPr>
          <p:cNvPr id="3" name="Content Placeholder 2"/>
          <p:cNvSpPr>
            <a:spLocks noGrp="1"/>
          </p:cNvSpPr>
          <p:nvPr>
            <p:ph sz="quarter" idx="1"/>
          </p:nvPr>
        </p:nvSpPr>
        <p:spPr>
          <a:xfrm>
            <a:off x="0" y="1412776"/>
            <a:ext cx="8964488" cy="4495800"/>
          </a:xfrm>
        </p:spPr>
        <p:txBody>
          <a:bodyPr>
            <a:noAutofit/>
          </a:bodyPr>
          <a:lstStyle/>
          <a:p>
            <a:r>
              <a:rPr lang="en-AU" dirty="0">
                <a:solidFill>
                  <a:schemeClr val="bg2">
                    <a:lumMod val="25000"/>
                  </a:schemeClr>
                </a:solidFill>
              </a:rPr>
              <a:t>When a grid is drawn on a map, the horizontal lines are called </a:t>
            </a:r>
            <a:r>
              <a:rPr lang="en-AU" i="1" u="sng" dirty="0" err="1">
                <a:solidFill>
                  <a:schemeClr val="bg2">
                    <a:lumMod val="25000"/>
                  </a:schemeClr>
                </a:solidFill>
              </a:rPr>
              <a:t>northings</a:t>
            </a:r>
            <a:r>
              <a:rPr lang="en-AU" dirty="0">
                <a:solidFill>
                  <a:schemeClr val="bg2">
                    <a:lumMod val="25000"/>
                  </a:schemeClr>
                </a:solidFill>
              </a:rPr>
              <a:t> and the vertical lines are called </a:t>
            </a:r>
            <a:r>
              <a:rPr lang="en-AU" i="1" u="sng" dirty="0" err="1">
                <a:solidFill>
                  <a:schemeClr val="bg2">
                    <a:lumMod val="25000"/>
                  </a:schemeClr>
                </a:solidFill>
              </a:rPr>
              <a:t>eastings</a:t>
            </a:r>
            <a:r>
              <a:rPr lang="en-AU" dirty="0">
                <a:solidFill>
                  <a:schemeClr val="bg2">
                    <a:lumMod val="25000"/>
                  </a:schemeClr>
                </a:solidFill>
              </a:rPr>
              <a:t>. </a:t>
            </a:r>
          </a:p>
          <a:p>
            <a:r>
              <a:rPr lang="en-AU" i="1" u="sng" dirty="0" err="1">
                <a:solidFill>
                  <a:schemeClr val="bg2">
                    <a:lumMod val="25000"/>
                  </a:schemeClr>
                </a:solidFill>
              </a:rPr>
              <a:t>Eastings</a:t>
            </a:r>
            <a:r>
              <a:rPr lang="en-AU" i="1" u="sng" dirty="0">
                <a:solidFill>
                  <a:schemeClr val="bg2">
                    <a:lumMod val="25000"/>
                  </a:schemeClr>
                </a:solidFill>
              </a:rPr>
              <a:t> </a:t>
            </a:r>
            <a:r>
              <a:rPr lang="en-AU" dirty="0">
                <a:solidFill>
                  <a:schemeClr val="bg2">
                    <a:lumMod val="25000"/>
                  </a:schemeClr>
                </a:solidFill>
              </a:rPr>
              <a:t>are numbered from west to east. </a:t>
            </a:r>
            <a:r>
              <a:rPr lang="en-AU" i="1" u="sng" dirty="0" err="1">
                <a:solidFill>
                  <a:schemeClr val="bg2">
                    <a:lumMod val="25000"/>
                  </a:schemeClr>
                </a:solidFill>
              </a:rPr>
              <a:t>Northings</a:t>
            </a:r>
            <a:r>
              <a:rPr lang="en-AU" dirty="0">
                <a:solidFill>
                  <a:schemeClr val="bg2">
                    <a:lumMod val="25000"/>
                  </a:schemeClr>
                </a:solidFill>
              </a:rPr>
              <a:t> are numbered from south to north. </a:t>
            </a:r>
          </a:p>
          <a:p>
            <a:pPr lvl="0"/>
            <a:r>
              <a:rPr lang="en-AU" b="1" dirty="0">
                <a:solidFill>
                  <a:schemeClr val="bg2">
                    <a:lumMod val="25000"/>
                  </a:schemeClr>
                </a:solidFill>
              </a:rPr>
              <a:t>Area reference (AR) </a:t>
            </a:r>
            <a:r>
              <a:rPr lang="en-AU" dirty="0">
                <a:solidFill>
                  <a:schemeClr val="bg2">
                    <a:lumMod val="25000"/>
                  </a:schemeClr>
                </a:solidFill>
              </a:rPr>
              <a:t>a four-figure numerical location point made up of a two-figure </a:t>
            </a:r>
            <a:r>
              <a:rPr lang="en-AU" dirty="0" err="1">
                <a:solidFill>
                  <a:schemeClr val="bg2">
                    <a:lumMod val="25000"/>
                  </a:schemeClr>
                </a:solidFill>
              </a:rPr>
              <a:t>eastings</a:t>
            </a:r>
            <a:r>
              <a:rPr lang="en-AU" dirty="0">
                <a:solidFill>
                  <a:schemeClr val="bg2">
                    <a:lumMod val="25000"/>
                  </a:schemeClr>
                </a:solidFill>
              </a:rPr>
              <a:t> reading and a two-figure </a:t>
            </a:r>
            <a:r>
              <a:rPr lang="en-AU" dirty="0" err="1">
                <a:solidFill>
                  <a:schemeClr val="bg2">
                    <a:lumMod val="25000"/>
                  </a:schemeClr>
                </a:solidFill>
              </a:rPr>
              <a:t>northings</a:t>
            </a:r>
            <a:r>
              <a:rPr lang="en-AU" dirty="0">
                <a:solidFill>
                  <a:schemeClr val="bg2">
                    <a:lumMod val="25000"/>
                  </a:schemeClr>
                </a:solidFill>
              </a:rPr>
              <a:t> reading e.g. 0467</a:t>
            </a:r>
          </a:p>
          <a:p>
            <a:pPr lvl="0"/>
            <a:r>
              <a:rPr lang="en-AU" b="1" dirty="0">
                <a:solidFill>
                  <a:schemeClr val="bg2">
                    <a:lumMod val="25000"/>
                  </a:schemeClr>
                </a:solidFill>
              </a:rPr>
              <a:t>Grid reference (GR) </a:t>
            </a:r>
            <a:r>
              <a:rPr lang="en-AU" dirty="0">
                <a:solidFill>
                  <a:schemeClr val="bg2">
                    <a:lumMod val="25000"/>
                  </a:schemeClr>
                </a:solidFill>
              </a:rPr>
              <a:t>a six-figure numerical location point made up of a three-figure </a:t>
            </a:r>
            <a:r>
              <a:rPr lang="en-AU" dirty="0" err="1">
                <a:solidFill>
                  <a:schemeClr val="bg2">
                    <a:lumMod val="25000"/>
                  </a:schemeClr>
                </a:solidFill>
              </a:rPr>
              <a:t>eastings</a:t>
            </a:r>
            <a:r>
              <a:rPr lang="en-AU" dirty="0">
                <a:solidFill>
                  <a:schemeClr val="bg2">
                    <a:lumMod val="25000"/>
                  </a:schemeClr>
                </a:solidFill>
              </a:rPr>
              <a:t> reading and a three figure </a:t>
            </a:r>
            <a:r>
              <a:rPr lang="en-AU" dirty="0" err="1">
                <a:solidFill>
                  <a:schemeClr val="bg2">
                    <a:lumMod val="25000"/>
                  </a:schemeClr>
                </a:solidFill>
              </a:rPr>
              <a:t>northings</a:t>
            </a:r>
            <a:r>
              <a:rPr lang="en-AU" dirty="0">
                <a:solidFill>
                  <a:schemeClr val="bg2">
                    <a:lumMod val="25000"/>
                  </a:schemeClr>
                </a:solidFill>
              </a:rPr>
              <a:t> reading e.g. 045675. </a:t>
            </a:r>
          </a:p>
          <a:p>
            <a:r>
              <a:rPr lang="en-AU" dirty="0" err="1">
                <a:solidFill>
                  <a:schemeClr val="bg2">
                    <a:lumMod val="25000"/>
                  </a:schemeClr>
                </a:solidFill>
              </a:rPr>
              <a:t>Eastings</a:t>
            </a:r>
            <a:r>
              <a:rPr lang="en-AU" dirty="0">
                <a:solidFill>
                  <a:schemeClr val="bg2">
                    <a:lumMod val="25000"/>
                  </a:schemeClr>
                </a:solidFill>
              </a:rPr>
              <a:t> are ALWAYS given before </a:t>
            </a:r>
            <a:r>
              <a:rPr lang="en-AU" dirty="0" err="1">
                <a:solidFill>
                  <a:schemeClr val="bg2">
                    <a:lumMod val="25000"/>
                  </a:schemeClr>
                </a:solidFill>
              </a:rPr>
              <a:t>northings</a:t>
            </a:r>
            <a:r>
              <a:rPr lang="en-AU" sz="1800" dirty="0">
                <a:solidFill>
                  <a:schemeClr val="bg2">
                    <a:lumMod val="25000"/>
                  </a:schemeClr>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AREA AND GRID REFERENCE</a:t>
            </a:r>
          </a:p>
        </p:txBody>
      </p:sp>
      <p:pic>
        <p:nvPicPr>
          <p:cNvPr id="6146" name="Picture 2"/>
          <p:cNvPicPr>
            <a:picLocks noChangeAspect="1" noChangeArrowheads="1"/>
          </p:cNvPicPr>
          <p:nvPr/>
        </p:nvPicPr>
        <p:blipFill>
          <a:blip r:embed="rId2" cstate="print"/>
          <a:srcRect/>
          <a:stretch>
            <a:fillRect/>
          </a:stretch>
        </p:blipFill>
        <p:spPr bwMode="auto">
          <a:xfrm>
            <a:off x="1" y="1628799"/>
            <a:ext cx="8973934" cy="499649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a:solidFill>
                  <a:schemeClr val="bg2">
                    <a:lumMod val="25000"/>
                  </a:schemeClr>
                </a:solidFill>
              </a:rPr>
              <a:t>QUADRANT</a:t>
            </a:r>
            <a:endParaRPr lang="en-AU" dirty="0">
              <a:solidFill>
                <a:schemeClr val="bg2">
                  <a:lumMod val="25000"/>
                </a:schemeClr>
              </a:solidFill>
            </a:endParaRPr>
          </a:p>
        </p:txBody>
      </p:sp>
      <p:sp>
        <p:nvSpPr>
          <p:cNvPr id="3" name="Content Placeholder 2"/>
          <p:cNvSpPr>
            <a:spLocks noGrp="1"/>
          </p:cNvSpPr>
          <p:nvPr>
            <p:ph sz="quarter" idx="1"/>
          </p:nvPr>
        </p:nvSpPr>
        <p:spPr/>
        <p:txBody>
          <a:bodyPr/>
          <a:lstStyle/>
          <a:p>
            <a:r>
              <a:rPr lang="en-AU" dirty="0">
                <a:solidFill>
                  <a:schemeClr val="bg2">
                    <a:lumMod val="25000"/>
                  </a:schemeClr>
                </a:solidFill>
              </a:rPr>
              <a:t>Dividing up the map into 4 areas. NW, NE, SW,SE</a:t>
            </a:r>
          </a:p>
          <a:p>
            <a:endParaRPr lang="en-AU" dirty="0">
              <a:solidFill>
                <a:schemeClr val="bg2">
                  <a:lumMod val="2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2483768" y="2204864"/>
            <a:ext cx="3739770" cy="3600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1628800"/>
            <a:ext cx="4860032" cy="4896544"/>
          </a:xfrm>
        </p:spPr>
        <p:txBody>
          <a:bodyPr>
            <a:noAutofit/>
          </a:bodyPr>
          <a:lstStyle/>
          <a:p>
            <a:pPr algn="just"/>
            <a:r>
              <a:rPr lang="en-AU" sz="2900" dirty="0">
                <a:solidFill>
                  <a:schemeClr val="bg2">
                    <a:lumMod val="25000"/>
                  </a:schemeClr>
                </a:solidFill>
              </a:rPr>
              <a:t>Contours are lines on maps which indicate the land height above sea level.</a:t>
            </a:r>
            <a:br>
              <a:rPr lang="en-AU" sz="2900" dirty="0">
                <a:solidFill>
                  <a:schemeClr val="bg2">
                    <a:lumMod val="25000"/>
                  </a:schemeClr>
                </a:solidFill>
              </a:rPr>
            </a:br>
            <a:br>
              <a:rPr lang="en-AU" sz="2900" dirty="0">
                <a:solidFill>
                  <a:schemeClr val="bg2">
                    <a:lumMod val="25000"/>
                  </a:schemeClr>
                </a:solidFill>
              </a:rPr>
            </a:br>
            <a:r>
              <a:rPr lang="en-AU" sz="2900" dirty="0">
                <a:solidFill>
                  <a:schemeClr val="bg2">
                    <a:lumMod val="25000"/>
                  </a:schemeClr>
                </a:solidFill>
              </a:rPr>
              <a:t>Contour lines that are close together indicate a steep slope, while contours that are widely spaced indicate a gentle slope. </a:t>
            </a:r>
            <a:br>
              <a:rPr lang="en-AU" sz="2900" dirty="0">
                <a:solidFill>
                  <a:schemeClr val="bg2">
                    <a:lumMod val="25000"/>
                  </a:schemeClr>
                </a:solidFill>
              </a:rPr>
            </a:br>
            <a:br>
              <a:rPr lang="en-AU" sz="2900" dirty="0">
                <a:solidFill>
                  <a:schemeClr val="bg2">
                    <a:lumMod val="25000"/>
                  </a:schemeClr>
                </a:solidFill>
              </a:rPr>
            </a:br>
            <a:r>
              <a:rPr lang="en-AU" sz="2900" dirty="0">
                <a:solidFill>
                  <a:schemeClr val="bg2">
                    <a:lumMod val="25000"/>
                  </a:schemeClr>
                </a:solidFill>
              </a:rPr>
              <a:t>The shape of landforms can also be recognised from the pattern the contours make. </a:t>
            </a:r>
          </a:p>
        </p:txBody>
      </p:sp>
      <p:pic>
        <p:nvPicPr>
          <p:cNvPr id="168966" name="Picture 6" descr="08-04"/>
          <p:cNvPicPr>
            <a:picLocks noChangeAspect="1" noChangeArrowheads="1"/>
          </p:cNvPicPr>
          <p:nvPr/>
        </p:nvPicPr>
        <p:blipFill>
          <a:blip r:embed="rId3" cstate="print"/>
          <a:srcRect/>
          <a:stretch>
            <a:fillRect/>
          </a:stretch>
        </p:blipFill>
        <p:spPr bwMode="auto">
          <a:xfrm>
            <a:off x="5087109" y="2492896"/>
            <a:ext cx="4056891" cy="3312368"/>
          </a:xfrm>
          <a:prstGeom prst="rect">
            <a:avLst/>
          </a:prstGeom>
          <a:noFill/>
        </p:spPr>
      </p:pic>
      <p:sp>
        <p:nvSpPr>
          <p:cNvPr id="5" name="Title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rPr>
              <a:t>CONTOUR LINES</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12776"/>
            <a:ext cx="9144000" cy="5257800"/>
          </a:xfrm>
        </p:spPr>
        <p:txBody>
          <a:bodyPr>
            <a:normAutofit/>
          </a:bodyPr>
          <a:lstStyle/>
          <a:p>
            <a:pPr algn="just"/>
            <a:r>
              <a:rPr lang="en-AU" dirty="0">
                <a:solidFill>
                  <a:schemeClr val="bg2">
                    <a:lumMod val="25000"/>
                  </a:schemeClr>
                </a:solidFill>
              </a:rPr>
              <a:t>Recognising a range of physical features from patterns made by contour lines does take practice. Two general rules are:</a:t>
            </a:r>
          </a:p>
          <a:p>
            <a:pPr lvl="1" algn="just"/>
            <a:r>
              <a:rPr lang="en-AU" dirty="0">
                <a:solidFill>
                  <a:schemeClr val="bg2">
                    <a:lumMod val="25000"/>
                  </a:schemeClr>
                </a:solidFill>
              </a:rPr>
              <a:t>Where contour lines are far apart it means that the change in height over a given distance is small—it is a gentle slope</a:t>
            </a:r>
          </a:p>
          <a:p>
            <a:pPr lvl="1" algn="just"/>
            <a:r>
              <a:rPr lang="en-AU" dirty="0">
                <a:solidFill>
                  <a:schemeClr val="bg2">
                    <a:lumMod val="25000"/>
                  </a:schemeClr>
                </a:solidFill>
              </a:rPr>
              <a:t>Where contour lines are close together it means that the change in height over a given distance is large— it is a steep slope</a:t>
            </a:r>
            <a:r>
              <a:rPr lang="en-GB" b="1" dirty="0">
                <a:solidFill>
                  <a:schemeClr val="bg2">
                    <a:lumMod val="25000"/>
                  </a:schemeClr>
                </a:solidFill>
              </a:rPr>
              <a:t>	 </a:t>
            </a:r>
            <a:endParaRPr lang="en-AU" dirty="0">
              <a:solidFill>
                <a:schemeClr val="bg2">
                  <a:lumMod val="25000"/>
                </a:schemeClr>
              </a:solidFill>
            </a:endParaRPr>
          </a:p>
          <a:p>
            <a:pPr algn="just">
              <a:buNone/>
            </a:pPr>
            <a:endParaRPr lang="en-AU" dirty="0">
              <a:solidFill>
                <a:schemeClr val="bg2">
                  <a:lumMod val="25000"/>
                </a:schemeClr>
              </a:solidFill>
            </a:endParaRPr>
          </a:p>
        </p:txBody>
      </p:sp>
      <p:sp>
        <p:nvSpPr>
          <p:cNvPr id="4" name="Title 1"/>
          <p:cNvSpPr txBox="1">
            <a:spLocks noGrp="1"/>
          </p:cNvSpPr>
          <p:nvPr>
            <p:ph type="title"/>
          </p:nvPr>
        </p:nvSpPr>
        <p:spPr>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rPr>
              <a:t>CONTOUR LINES</a:t>
            </a:r>
          </a:p>
        </p:txBody>
      </p:sp>
      <p:pic>
        <p:nvPicPr>
          <p:cNvPr id="1026" name="Picture 2"/>
          <p:cNvPicPr>
            <a:picLocks noChangeAspect="1" noChangeArrowheads="1"/>
          </p:cNvPicPr>
          <p:nvPr/>
        </p:nvPicPr>
        <p:blipFill>
          <a:blip r:embed="rId2" cstate="print"/>
          <a:srcRect/>
          <a:stretch>
            <a:fillRect/>
          </a:stretch>
        </p:blipFill>
        <p:spPr bwMode="auto">
          <a:xfrm>
            <a:off x="2051720" y="4653136"/>
            <a:ext cx="4943389" cy="220486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CROSS SECTION</a:t>
            </a:r>
          </a:p>
        </p:txBody>
      </p:sp>
      <p:sp>
        <p:nvSpPr>
          <p:cNvPr id="3" name="Content Placeholder 2"/>
          <p:cNvSpPr>
            <a:spLocks noGrp="1"/>
          </p:cNvSpPr>
          <p:nvPr>
            <p:ph sz="quarter" idx="1"/>
          </p:nvPr>
        </p:nvSpPr>
        <p:spPr>
          <a:xfrm>
            <a:off x="179512" y="1600200"/>
            <a:ext cx="8784976" cy="2260848"/>
          </a:xfrm>
        </p:spPr>
        <p:txBody>
          <a:bodyPr/>
          <a:lstStyle/>
          <a:p>
            <a:r>
              <a:rPr lang="en-AU" dirty="0">
                <a:solidFill>
                  <a:schemeClr val="bg2">
                    <a:lumMod val="25000"/>
                  </a:schemeClr>
                </a:solidFill>
              </a:rPr>
              <a:t>Cross section looks at the land if it was sliced in half</a:t>
            </a:r>
          </a:p>
          <a:p>
            <a:r>
              <a:rPr lang="en-AU" dirty="0">
                <a:solidFill>
                  <a:schemeClr val="bg2">
                    <a:lumMod val="25000"/>
                  </a:schemeClr>
                </a:solidFill>
              </a:rPr>
              <a:t>Asked to complete cross section between two points</a:t>
            </a:r>
          </a:p>
        </p:txBody>
      </p:sp>
      <p:pic>
        <p:nvPicPr>
          <p:cNvPr id="4098" name="Picture 2"/>
          <p:cNvPicPr>
            <a:picLocks noChangeAspect="1" noChangeArrowheads="1"/>
          </p:cNvPicPr>
          <p:nvPr/>
        </p:nvPicPr>
        <p:blipFill>
          <a:blip r:embed="rId2" cstate="print"/>
          <a:srcRect/>
          <a:stretch>
            <a:fillRect/>
          </a:stretch>
        </p:blipFill>
        <p:spPr bwMode="auto">
          <a:xfrm>
            <a:off x="899592" y="2636912"/>
            <a:ext cx="7708340" cy="401611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a:solidFill>
                  <a:schemeClr val="bg2">
                    <a:lumMod val="25000"/>
                  </a:schemeClr>
                </a:solidFill>
              </a:rPr>
              <a:t>SPOT HEIGHTS</a:t>
            </a:r>
            <a:endParaRPr lang="en-AU" dirty="0">
              <a:solidFill>
                <a:schemeClr val="bg2">
                  <a:lumMod val="25000"/>
                </a:schemeClr>
              </a:solidFill>
            </a:endParaRPr>
          </a:p>
        </p:txBody>
      </p:sp>
      <p:sp>
        <p:nvSpPr>
          <p:cNvPr id="3" name="Content Placeholder 2"/>
          <p:cNvSpPr>
            <a:spLocks noGrp="1"/>
          </p:cNvSpPr>
          <p:nvPr>
            <p:ph sz="quarter" idx="1"/>
          </p:nvPr>
        </p:nvSpPr>
        <p:spPr>
          <a:xfrm>
            <a:off x="0" y="1600200"/>
            <a:ext cx="9144000" cy="4495800"/>
          </a:xfrm>
        </p:spPr>
        <p:txBody>
          <a:bodyPr/>
          <a:lstStyle/>
          <a:p>
            <a:r>
              <a:rPr lang="en-AU" dirty="0">
                <a:solidFill>
                  <a:schemeClr val="bg2">
                    <a:lumMod val="25000"/>
                  </a:schemeClr>
                </a:solidFill>
              </a:rPr>
              <a:t>A </a:t>
            </a:r>
            <a:r>
              <a:rPr lang="en-AU" b="1" dirty="0">
                <a:solidFill>
                  <a:schemeClr val="bg2">
                    <a:lumMod val="25000"/>
                  </a:schemeClr>
                </a:solidFill>
              </a:rPr>
              <a:t>spot height </a:t>
            </a:r>
            <a:r>
              <a:rPr lang="en-AU" dirty="0">
                <a:solidFill>
                  <a:schemeClr val="bg2">
                    <a:lumMod val="25000"/>
                  </a:schemeClr>
                </a:solidFill>
              </a:rPr>
              <a:t>is indicated by a dot point and a number or a triangle and a height value.  </a:t>
            </a:r>
          </a:p>
          <a:p>
            <a:pPr>
              <a:buNone/>
            </a:pPr>
            <a:r>
              <a:rPr lang="en-AU" dirty="0">
                <a:solidFill>
                  <a:schemeClr val="bg2">
                    <a:lumMod val="25000"/>
                  </a:schemeClr>
                </a:solidFill>
              </a:rPr>
              <a:t>   </a:t>
            </a:r>
          </a:p>
          <a:p>
            <a:pPr>
              <a:buNone/>
            </a:pPr>
            <a:r>
              <a:rPr lang="en-AU" dirty="0">
                <a:solidFill>
                  <a:schemeClr val="bg2">
                    <a:lumMod val="25000"/>
                  </a:schemeClr>
                </a:solidFill>
              </a:rPr>
              <a:t>   </a:t>
            </a:r>
          </a:p>
          <a:p>
            <a:pPr>
              <a:buNone/>
            </a:pPr>
            <a:r>
              <a:rPr lang="en-AU" dirty="0">
                <a:solidFill>
                  <a:schemeClr val="bg2">
                    <a:lumMod val="25000"/>
                  </a:schemeClr>
                </a:solidFill>
              </a:rPr>
              <a:t>  </a:t>
            </a:r>
          </a:p>
          <a:p>
            <a:r>
              <a:rPr lang="en-AU" b="1" dirty="0">
                <a:solidFill>
                  <a:schemeClr val="bg2">
                    <a:lumMod val="25000"/>
                  </a:schemeClr>
                </a:solidFill>
              </a:rPr>
              <a:t>Local Relief </a:t>
            </a:r>
            <a:r>
              <a:rPr lang="en-AU" dirty="0">
                <a:solidFill>
                  <a:schemeClr val="bg2">
                    <a:lumMod val="25000"/>
                  </a:schemeClr>
                </a:solidFill>
              </a:rPr>
              <a:t>is the different in height on a line drawn between two points.</a:t>
            </a:r>
          </a:p>
          <a:p>
            <a:r>
              <a:rPr lang="en-AU" b="1" dirty="0">
                <a:solidFill>
                  <a:schemeClr val="bg2">
                    <a:lumMod val="25000"/>
                  </a:schemeClr>
                </a:solidFill>
              </a:rPr>
              <a:t>Aspect</a:t>
            </a:r>
            <a:r>
              <a:rPr lang="en-AU" dirty="0">
                <a:solidFill>
                  <a:schemeClr val="bg2">
                    <a:lumMod val="25000"/>
                  </a:schemeClr>
                </a:solidFill>
              </a:rPr>
              <a:t> is the direction a slope is facing.</a:t>
            </a:r>
          </a:p>
          <a:p>
            <a:endParaRPr lang="en-AU" dirty="0">
              <a:solidFill>
                <a:schemeClr val="bg2">
                  <a:lumMod val="25000"/>
                </a:schemeClr>
              </a:solidFill>
            </a:endParaRPr>
          </a:p>
          <a:p>
            <a:endParaRPr lang="en-AU" dirty="0">
              <a:solidFill>
                <a:schemeClr val="bg2">
                  <a:lumMod val="2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2051720" y="2492896"/>
            <a:ext cx="5053626" cy="1602912"/>
          </a:xfrm>
          <a:prstGeom prst="rect">
            <a:avLst/>
          </a:prstGeom>
          <a:noFill/>
          <a:ln w="9525">
            <a:noFill/>
            <a:miter lim="800000"/>
            <a:headEnd/>
            <a:tailEnd/>
          </a:ln>
        </p:spPr>
      </p:pic>
      <p:pic>
        <p:nvPicPr>
          <p:cNvPr id="5" name="Picture 2" descr="http://www.alpine-guides.com/images/ski/asp%20slope%20area.jpg"/>
          <p:cNvPicPr>
            <a:picLocks noChangeAspect="1" noChangeArrowheads="1"/>
          </p:cNvPicPr>
          <p:nvPr/>
        </p:nvPicPr>
        <p:blipFill>
          <a:blip r:embed="rId3" cstate="print"/>
          <a:srcRect/>
          <a:stretch>
            <a:fillRect/>
          </a:stretch>
        </p:blipFill>
        <p:spPr bwMode="auto">
          <a:xfrm>
            <a:off x="6948264" y="4708506"/>
            <a:ext cx="1800200" cy="214949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GRADIENT AND SLOPE</a:t>
            </a:r>
            <a:endParaRPr lang="en-AU" dirty="0">
              <a:solidFill>
                <a:schemeClr val="bg2">
                  <a:lumMod val="25000"/>
                </a:schemeClr>
              </a:solidFill>
            </a:endParaRPr>
          </a:p>
        </p:txBody>
      </p:sp>
      <p:sp>
        <p:nvSpPr>
          <p:cNvPr id="3" name="Content Placeholder 2"/>
          <p:cNvSpPr>
            <a:spLocks noGrp="1"/>
          </p:cNvSpPr>
          <p:nvPr>
            <p:ph sz="quarter" idx="1"/>
          </p:nvPr>
        </p:nvSpPr>
        <p:spPr>
          <a:xfrm>
            <a:off x="0" y="1600200"/>
            <a:ext cx="8964488" cy="5257800"/>
          </a:xfrm>
        </p:spPr>
        <p:txBody>
          <a:bodyPr>
            <a:normAutofit fontScale="85000" lnSpcReduction="10000"/>
          </a:bodyPr>
          <a:lstStyle/>
          <a:p>
            <a:r>
              <a:rPr lang="en-AU" sz="3400" dirty="0">
                <a:solidFill>
                  <a:schemeClr val="bg2">
                    <a:lumMod val="25000"/>
                  </a:schemeClr>
                </a:solidFill>
              </a:rPr>
              <a:t>The gradient of an area is the vertical rise of slope over a given horizontal distance. To calculate the gradient of a slope between two points, use this simple formula:</a:t>
            </a:r>
          </a:p>
          <a:p>
            <a:r>
              <a:rPr lang="en-AU" sz="3400" b="1" dirty="0">
                <a:solidFill>
                  <a:schemeClr val="bg2">
                    <a:lumMod val="25000"/>
                  </a:schemeClr>
                </a:solidFill>
              </a:rPr>
              <a:t>Gradient =  </a:t>
            </a:r>
            <a:r>
              <a:rPr lang="en-AU" sz="3400" b="1" u="sng" dirty="0">
                <a:solidFill>
                  <a:schemeClr val="bg2">
                    <a:lumMod val="25000"/>
                  </a:schemeClr>
                </a:solidFill>
              </a:rPr>
              <a:t>Horizontal distance (run)</a:t>
            </a:r>
            <a:endParaRPr lang="en-AU" sz="3400" dirty="0">
              <a:solidFill>
                <a:schemeClr val="bg2">
                  <a:lumMod val="25000"/>
                </a:schemeClr>
              </a:solidFill>
            </a:endParaRPr>
          </a:p>
          <a:p>
            <a:pPr>
              <a:buNone/>
            </a:pPr>
            <a:r>
              <a:rPr lang="en-AU" sz="3400" b="1" dirty="0">
                <a:solidFill>
                  <a:schemeClr val="bg2">
                    <a:lumMod val="25000"/>
                  </a:schemeClr>
                </a:solidFill>
              </a:rPr>
              <a:t>    	             Difference in height (rise) 			</a:t>
            </a:r>
            <a:endParaRPr lang="en-AU" sz="3400" dirty="0">
              <a:solidFill>
                <a:schemeClr val="bg2">
                  <a:lumMod val="25000"/>
                </a:schemeClr>
              </a:solidFill>
            </a:endParaRPr>
          </a:p>
          <a:p>
            <a:r>
              <a:rPr lang="en-AU" sz="3400" dirty="0">
                <a:solidFill>
                  <a:schemeClr val="bg2">
                    <a:lumMod val="25000"/>
                  </a:schemeClr>
                </a:solidFill>
              </a:rPr>
              <a:t>Rise/Run </a:t>
            </a:r>
          </a:p>
          <a:p>
            <a:pPr>
              <a:buNone/>
            </a:pPr>
            <a:r>
              <a:rPr lang="en-AU" sz="3400" dirty="0">
                <a:solidFill>
                  <a:schemeClr val="bg2">
                    <a:lumMod val="25000"/>
                  </a:schemeClr>
                </a:solidFill>
              </a:rPr>
              <a:t>		= 1200/30</a:t>
            </a:r>
          </a:p>
          <a:p>
            <a:pPr>
              <a:buNone/>
            </a:pPr>
            <a:r>
              <a:rPr lang="en-AU" sz="3400" dirty="0">
                <a:solidFill>
                  <a:schemeClr val="bg2">
                    <a:lumMod val="25000"/>
                  </a:schemeClr>
                </a:solidFill>
              </a:rPr>
              <a:t>		= 40/1</a:t>
            </a:r>
          </a:p>
          <a:p>
            <a:pPr>
              <a:buNone/>
            </a:pPr>
            <a:r>
              <a:rPr lang="en-AU" sz="3400" dirty="0">
                <a:solidFill>
                  <a:schemeClr val="bg2">
                    <a:lumMod val="25000"/>
                  </a:schemeClr>
                </a:solidFill>
              </a:rPr>
              <a:t>		= 1:40</a:t>
            </a:r>
          </a:p>
          <a:p>
            <a:r>
              <a:rPr lang="en-AU" sz="3400" dirty="0">
                <a:solidFill>
                  <a:schemeClr val="bg2">
                    <a:lumMod val="25000"/>
                  </a:schemeClr>
                </a:solidFill>
              </a:rPr>
              <a:t>Gives us information regarding steepness of a slope</a:t>
            </a:r>
          </a:p>
          <a:p>
            <a:r>
              <a:rPr lang="en-AU" sz="3400" dirty="0">
                <a:solidFill>
                  <a:schemeClr val="bg2">
                    <a:lumMod val="25000"/>
                  </a:schemeClr>
                </a:solidFill>
              </a:rPr>
              <a:t>1 metre incline for every 40 metres we walk</a:t>
            </a:r>
          </a:p>
          <a:p>
            <a:pPr>
              <a:buNone/>
            </a:pP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GRADIENT AND SLOPE</a:t>
            </a:r>
            <a:endParaRPr lang="en-AU" dirty="0">
              <a:solidFill>
                <a:schemeClr val="bg2">
                  <a:lumMod val="25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323528" y="1628800"/>
            <a:ext cx="3816424" cy="352045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004048" y="1772816"/>
            <a:ext cx="3528392" cy="3528392"/>
          </a:xfrm>
          <a:prstGeom prst="rect">
            <a:avLst/>
          </a:prstGeom>
          <a:noFill/>
          <a:ln w="9525">
            <a:solidFill>
              <a:schemeClr val="tx1">
                <a:alpha val="0"/>
              </a:schemeClr>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LATITUDE</a:t>
            </a:r>
            <a:endParaRPr lang="en-AU" dirty="0">
              <a:solidFill>
                <a:schemeClr val="bg2">
                  <a:lumMod val="25000"/>
                </a:schemeClr>
              </a:solidFill>
            </a:endParaRPr>
          </a:p>
        </p:txBody>
      </p:sp>
      <p:sp>
        <p:nvSpPr>
          <p:cNvPr id="3" name="Content Placeholder 2"/>
          <p:cNvSpPr>
            <a:spLocks noGrp="1"/>
          </p:cNvSpPr>
          <p:nvPr>
            <p:ph sz="quarter" idx="1"/>
          </p:nvPr>
        </p:nvSpPr>
        <p:spPr>
          <a:xfrm>
            <a:off x="0" y="1628800"/>
            <a:ext cx="4824536" cy="5645224"/>
          </a:xfrm>
        </p:spPr>
        <p:txBody>
          <a:bodyPr>
            <a:normAutofit fontScale="92500" lnSpcReduction="10000"/>
          </a:bodyPr>
          <a:lstStyle/>
          <a:p>
            <a:pPr algn="just"/>
            <a:r>
              <a:rPr lang="en-AU" dirty="0">
                <a:solidFill>
                  <a:schemeClr val="bg2">
                    <a:lumMod val="25000"/>
                  </a:schemeClr>
                </a:solidFill>
              </a:rPr>
              <a:t>Lines of latitude are imaginary lines that run around the earth’s circumference. They run parallel to each other and is measured in the number of degrees north (N) or south (S) of the equator, which is at 0 degrees (0°). The equator divides the earth into two parts—the northern and southern hemispheres. The latitude of the North Pole is 90°N and that of the South Pole is 90°S. </a:t>
            </a:r>
          </a:p>
          <a:p>
            <a:endParaRPr lang="en-AU" dirty="0">
              <a:solidFill>
                <a:schemeClr val="bg2">
                  <a:lumMod val="2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4993207" y="2276872"/>
            <a:ext cx="4044449" cy="35283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b="1" dirty="0">
                <a:solidFill>
                  <a:schemeClr val="bg2">
                    <a:lumMod val="25000"/>
                  </a:schemeClr>
                </a:solidFill>
              </a:rPr>
              <a:t>WHAT DO WE NEED TO COVER?</a:t>
            </a:r>
          </a:p>
        </p:txBody>
      </p:sp>
      <p:sp>
        <p:nvSpPr>
          <p:cNvPr id="3" name="Content Placeholder 2"/>
          <p:cNvSpPr>
            <a:spLocks noGrp="1"/>
          </p:cNvSpPr>
          <p:nvPr>
            <p:ph sz="quarter" idx="1"/>
          </p:nvPr>
        </p:nvSpPr>
        <p:spPr>
          <a:xfrm>
            <a:off x="179512" y="1600200"/>
            <a:ext cx="8964488" cy="5257800"/>
          </a:xfrm>
        </p:spPr>
        <p:txBody>
          <a:bodyPr>
            <a:normAutofit fontScale="62500" lnSpcReduction="20000"/>
          </a:bodyPr>
          <a:lstStyle/>
          <a:p>
            <a:pPr>
              <a:buNone/>
            </a:pPr>
            <a:r>
              <a:rPr lang="en-AU" b="1" dirty="0">
                <a:solidFill>
                  <a:schemeClr val="bg2">
                    <a:lumMod val="10000"/>
                  </a:schemeClr>
                </a:solidFill>
              </a:rPr>
              <a:t>Maps</a:t>
            </a:r>
            <a:endParaRPr lang="en-AU" dirty="0">
              <a:solidFill>
                <a:schemeClr val="bg2">
                  <a:lumMod val="10000"/>
                </a:schemeClr>
              </a:solidFill>
            </a:endParaRPr>
          </a:p>
          <a:p>
            <a:r>
              <a:rPr lang="en-AU" dirty="0">
                <a:solidFill>
                  <a:schemeClr val="bg2">
                    <a:lumMod val="10000"/>
                  </a:schemeClr>
                </a:solidFill>
              </a:rPr>
              <a:t>use various types of maps (</a:t>
            </a:r>
            <a:r>
              <a:rPr lang="en-US" dirty="0">
                <a:solidFill>
                  <a:schemeClr val="bg2">
                    <a:lumMod val="10000"/>
                  </a:schemeClr>
                </a:solidFill>
              </a:rPr>
              <a:t>physical, political, topographic, thematic)</a:t>
            </a:r>
            <a:r>
              <a:rPr lang="en-AU" dirty="0">
                <a:solidFill>
                  <a:schemeClr val="bg2">
                    <a:lumMod val="10000"/>
                  </a:schemeClr>
                </a:solidFill>
              </a:rPr>
              <a:t> </a:t>
            </a:r>
          </a:p>
          <a:p>
            <a:r>
              <a:rPr lang="en-US" dirty="0">
                <a:solidFill>
                  <a:schemeClr val="bg2">
                    <a:lumMod val="10000"/>
                  </a:schemeClr>
                </a:solidFill>
              </a:rPr>
              <a:t>identify and use elements of maps, including legend, direction, title, scale, border</a:t>
            </a:r>
          </a:p>
          <a:p>
            <a:r>
              <a:rPr lang="en-US" dirty="0">
                <a:solidFill>
                  <a:schemeClr val="bg2">
                    <a:lumMod val="10000"/>
                  </a:schemeClr>
                </a:solidFill>
              </a:rPr>
              <a:t>distinguish between different types of map projections</a:t>
            </a:r>
            <a:endParaRPr lang="en-AU" dirty="0">
              <a:solidFill>
                <a:schemeClr val="bg2">
                  <a:lumMod val="10000"/>
                </a:schemeClr>
              </a:solidFill>
            </a:endParaRPr>
          </a:p>
          <a:p>
            <a:r>
              <a:rPr lang="en-US" dirty="0">
                <a:solidFill>
                  <a:schemeClr val="bg2">
                    <a:lumMod val="10000"/>
                  </a:schemeClr>
                </a:solidFill>
              </a:rPr>
              <a:t>distinguish between large-scale and small-scale maps</a:t>
            </a:r>
          </a:p>
          <a:p>
            <a:r>
              <a:rPr lang="en-US" dirty="0">
                <a:solidFill>
                  <a:schemeClr val="bg2">
                    <a:lumMod val="10000"/>
                  </a:schemeClr>
                </a:solidFill>
              </a:rPr>
              <a:t>Use the scale of map to calculate distance</a:t>
            </a:r>
            <a:endParaRPr lang="en-AU" dirty="0">
              <a:solidFill>
                <a:schemeClr val="bg2">
                  <a:lumMod val="10000"/>
                </a:schemeClr>
              </a:solidFill>
            </a:endParaRPr>
          </a:p>
          <a:p>
            <a:r>
              <a:rPr lang="en-AU" dirty="0">
                <a:solidFill>
                  <a:schemeClr val="bg2">
                    <a:lumMod val="10000"/>
                  </a:schemeClr>
                </a:solidFill>
              </a:rPr>
              <a:t>locate features using degrees and minutes of latitude and longitude, GR and AR</a:t>
            </a:r>
          </a:p>
          <a:p>
            <a:r>
              <a:rPr lang="en-AU" dirty="0">
                <a:solidFill>
                  <a:schemeClr val="bg2">
                    <a:lumMod val="10000"/>
                  </a:schemeClr>
                </a:solidFill>
              </a:rPr>
              <a:t>calculate the area of a feature</a:t>
            </a:r>
          </a:p>
          <a:p>
            <a:r>
              <a:rPr lang="en-US" dirty="0">
                <a:solidFill>
                  <a:schemeClr val="bg2">
                    <a:lumMod val="10000"/>
                  </a:schemeClr>
                </a:solidFill>
              </a:rPr>
              <a:t>calculate the density of a feature</a:t>
            </a:r>
            <a:endParaRPr lang="en-AU" dirty="0">
              <a:solidFill>
                <a:schemeClr val="bg2">
                  <a:lumMod val="10000"/>
                </a:schemeClr>
              </a:solidFill>
            </a:endParaRPr>
          </a:p>
          <a:p>
            <a:r>
              <a:rPr lang="en-AU" dirty="0">
                <a:solidFill>
                  <a:schemeClr val="bg2">
                    <a:lumMod val="10000"/>
                  </a:schemeClr>
                </a:solidFill>
              </a:rPr>
              <a:t>measure bearings on a map</a:t>
            </a:r>
          </a:p>
          <a:p>
            <a:r>
              <a:rPr lang="en-AU" dirty="0">
                <a:solidFill>
                  <a:schemeClr val="bg2">
                    <a:lumMod val="10000"/>
                  </a:schemeClr>
                </a:solidFill>
              </a:rPr>
              <a:t>calculate local relief (</a:t>
            </a:r>
            <a:r>
              <a:rPr lang="en-US" dirty="0">
                <a:solidFill>
                  <a:schemeClr val="bg2">
                    <a:lumMod val="10000"/>
                  </a:schemeClr>
                </a:solidFill>
              </a:rPr>
              <a:t>using shading, spot heights, </a:t>
            </a:r>
            <a:r>
              <a:rPr lang="en-US" dirty="0" err="1">
                <a:solidFill>
                  <a:schemeClr val="bg2">
                    <a:lumMod val="10000"/>
                  </a:schemeClr>
                </a:solidFill>
              </a:rPr>
              <a:t>colour</a:t>
            </a:r>
            <a:r>
              <a:rPr lang="en-US" dirty="0">
                <a:solidFill>
                  <a:schemeClr val="bg2">
                    <a:lumMod val="10000"/>
                  </a:schemeClr>
                </a:solidFill>
              </a:rPr>
              <a:t> and contour lines)</a:t>
            </a:r>
            <a:endParaRPr lang="en-AU" dirty="0">
              <a:solidFill>
                <a:schemeClr val="bg2">
                  <a:lumMod val="10000"/>
                </a:schemeClr>
              </a:solidFill>
            </a:endParaRPr>
          </a:p>
          <a:p>
            <a:r>
              <a:rPr lang="en-AU" dirty="0">
                <a:solidFill>
                  <a:schemeClr val="bg2">
                    <a:lumMod val="10000"/>
                  </a:schemeClr>
                </a:solidFill>
              </a:rPr>
              <a:t>identify the aspect of a slope</a:t>
            </a:r>
          </a:p>
          <a:p>
            <a:r>
              <a:rPr lang="en-AU" dirty="0">
                <a:solidFill>
                  <a:schemeClr val="bg2">
                    <a:lumMod val="10000"/>
                  </a:schemeClr>
                </a:solidFill>
              </a:rPr>
              <a:t>construct a cross-section</a:t>
            </a:r>
          </a:p>
          <a:p>
            <a:r>
              <a:rPr lang="en-AU" dirty="0">
                <a:solidFill>
                  <a:schemeClr val="bg2">
                    <a:lumMod val="10000"/>
                  </a:schemeClr>
                </a:solidFill>
              </a:rPr>
              <a:t>calculate the gradient of a slope</a:t>
            </a:r>
          </a:p>
          <a:p>
            <a:r>
              <a:rPr lang="en-AU" dirty="0">
                <a:solidFill>
                  <a:schemeClr val="bg2">
                    <a:lumMod val="10000"/>
                  </a:schemeClr>
                </a:solidFill>
              </a:rPr>
              <a:t>construct a transect</a:t>
            </a:r>
          </a:p>
          <a:p>
            <a:r>
              <a:rPr lang="en-AU" dirty="0">
                <a:solidFill>
                  <a:schemeClr val="bg2">
                    <a:lumMod val="10000"/>
                  </a:schemeClr>
                </a:solidFill>
              </a:rPr>
              <a:t>read and interpret synoptic charts (</a:t>
            </a:r>
            <a:r>
              <a:rPr lang="en-US" dirty="0">
                <a:solidFill>
                  <a:schemeClr val="bg2">
                    <a:lumMod val="10000"/>
                  </a:schemeClr>
                </a:solidFill>
              </a:rPr>
              <a:t>wind direction/ speed, pressure patterns, fronts, rainfall)</a:t>
            </a:r>
            <a:endParaRPr lang="en-AU" dirty="0">
              <a:solidFill>
                <a:schemeClr val="bg2">
                  <a:lumMod val="10000"/>
                </a:schemeClr>
              </a:solidFill>
            </a:endParaRPr>
          </a:p>
          <a:p>
            <a:endParaRPr lang="en-AU" dirty="0">
              <a:solidFill>
                <a:schemeClr val="bg2">
                  <a:lumMod val="10000"/>
                </a:schemeClr>
              </a:solidFill>
            </a:endParaRPr>
          </a:p>
          <a:p>
            <a:endParaRPr lang="en-AU" dirty="0">
              <a:solidFill>
                <a:schemeClr val="bg2">
                  <a:lumMod val="1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12776"/>
            <a:ext cx="5292080" cy="5788024"/>
          </a:xfrm>
        </p:spPr>
        <p:txBody>
          <a:bodyPr>
            <a:normAutofit lnSpcReduction="10000"/>
          </a:bodyPr>
          <a:lstStyle/>
          <a:p>
            <a:pPr algn="just"/>
            <a:r>
              <a:rPr lang="en-AU" dirty="0">
                <a:solidFill>
                  <a:schemeClr val="bg2">
                    <a:lumMod val="25000"/>
                  </a:schemeClr>
                </a:solidFill>
              </a:rPr>
              <a:t>Longitude is measured in degrees east or west of the prime meridian, which runs through Greenwich in London, England, at 0°. Each line is called a meridian of longitude and is numbered east to west from the prime meridian at 0° around the earth to 180° (known as the International Date Line). They are NOT parallel to each other so all the lines meet at the North and South Poles.</a:t>
            </a:r>
          </a:p>
        </p:txBody>
      </p:sp>
      <p:sp>
        <p:nvSpPr>
          <p:cNvPr id="4" name="Title 1"/>
          <p:cNvSpPr>
            <a:spLocks noGrp="1"/>
          </p:cNvSpPr>
          <p:nvPr>
            <p:ph type="title"/>
          </p:nvPr>
        </p:nvSpPr>
        <p:spPr/>
        <p:txBody>
          <a:bodyPr/>
          <a:lstStyle/>
          <a:p>
            <a:pPr algn="ctr"/>
            <a:r>
              <a:rPr lang="en-AU" b="1" dirty="0">
                <a:solidFill>
                  <a:schemeClr val="bg2">
                    <a:lumMod val="25000"/>
                  </a:schemeClr>
                </a:solidFill>
              </a:rPr>
              <a:t>LONGITUDE</a:t>
            </a:r>
            <a:endParaRPr lang="en-AU" dirty="0">
              <a:solidFill>
                <a:schemeClr val="bg2">
                  <a:lumMod val="2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5348022" y="2276872"/>
            <a:ext cx="3655027" cy="331236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LATITUDE AND LONGITUDE</a:t>
            </a:r>
            <a:endParaRPr lang="en-AU" dirty="0">
              <a:solidFill>
                <a:schemeClr val="bg2">
                  <a:lumMod val="25000"/>
                </a:schemeClr>
              </a:solidFill>
            </a:endParaRPr>
          </a:p>
        </p:txBody>
      </p:sp>
      <p:pic>
        <p:nvPicPr>
          <p:cNvPr id="27650" name="Picture 2" descr="http://jasonsalyers.com/images/hollowearth/earth-latitude-longitude.gif"/>
          <p:cNvPicPr>
            <a:picLocks noChangeAspect="1" noChangeArrowheads="1"/>
          </p:cNvPicPr>
          <p:nvPr/>
        </p:nvPicPr>
        <p:blipFill>
          <a:blip r:embed="rId2" cstate="print"/>
          <a:srcRect/>
          <a:stretch>
            <a:fillRect/>
          </a:stretch>
        </p:blipFill>
        <p:spPr bwMode="auto">
          <a:xfrm>
            <a:off x="1259632" y="1909100"/>
            <a:ext cx="6588224" cy="4948900"/>
          </a:xfrm>
          <a:prstGeom prst="rect">
            <a:avLst/>
          </a:prstGeom>
          <a:noFill/>
        </p:spPr>
      </p:pic>
      <p:sp>
        <p:nvSpPr>
          <p:cNvPr id="4" name="Rectangle 3"/>
          <p:cNvSpPr/>
          <p:nvPr/>
        </p:nvSpPr>
        <p:spPr>
          <a:xfrm>
            <a:off x="0" y="1484784"/>
            <a:ext cx="9684568" cy="538609"/>
          </a:xfrm>
          <a:prstGeom prst="rect">
            <a:avLst/>
          </a:prstGeom>
        </p:spPr>
        <p:txBody>
          <a:bodyPr wrap="square">
            <a:spAutoFit/>
          </a:bodyPr>
          <a:lstStyle/>
          <a:p>
            <a:pPr>
              <a:buFont typeface="Arial" pitchFamily="34" charset="0"/>
              <a:buChar char="•"/>
            </a:pPr>
            <a:r>
              <a:rPr lang="en-AU" sz="2900" dirty="0">
                <a:solidFill>
                  <a:schemeClr val="bg2">
                    <a:lumMod val="25000"/>
                  </a:schemeClr>
                </a:solidFill>
              </a:rPr>
              <a:t> Always write LATITUDE BEFORE LONGITUDE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AU" b="1" dirty="0">
                <a:solidFill>
                  <a:schemeClr val="bg2">
                    <a:lumMod val="25000"/>
                  </a:schemeClr>
                </a:solidFill>
              </a:rPr>
              <a:t>LATITUDE AND LONGITUDE</a:t>
            </a:r>
            <a:endParaRPr lang="en-AU" dirty="0">
              <a:solidFill>
                <a:schemeClr val="bg2">
                  <a:lumMod val="25000"/>
                </a:schemeClr>
              </a:solidFill>
            </a:endParaRPr>
          </a:p>
        </p:txBody>
      </p:sp>
      <p:sp>
        <p:nvSpPr>
          <p:cNvPr id="3" name="Content Placeholder 2"/>
          <p:cNvSpPr>
            <a:spLocks noGrp="1"/>
          </p:cNvSpPr>
          <p:nvPr>
            <p:ph sz="quarter" idx="1"/>
          </p:nvPr>
        </p:nvSpPr>
        <p:spPr>
          <a:xfrm>
            <a:off x="0" y="1556792"/>
            <a:ext cx="6516216" cy="5472608"/>
          </a:xfrm>
        </p:spPr>
        <p:txBody>
          <a:bodyPr>
            <a:normAutofit/>
          </a:bodyPr>
          <a:lstStyle/>
          <a:p>
            <a:r>
              <a:rPr lang="en-AU" dirty="0">
                <a:solidFill>
                  <a:schemeClr val="bg2">
                    <a:lumMod val="25000"/>
                  </a:schemeClr>
                </a:solidFill>
              </a:rPr>
              <a:t>Parallels of latitude: lines that run across the map from east to west; 5 main lines of latitude</a:t>
            </a:r>
          </a:p>
          <a:p>
            <a:pPr marL="2151126" lvl="7" indent="-514350">
              <a:buFont typeface="+mj-lt"/>
              <a:buAutoNum type="arabicPeriod"/>
            </a:pPr>
            <a:r>
              <a:rPr lang="en-AU" sz="1800" dirty="0">
                <a:solidFill>
                  <a:schemeClr val="bg2">
                    <a:lumMod val="25000"/>
                  </a:schemeClr>
                </a:solidFill>
              </a:rPr>
              <a:t>Equator</a:t>
            </a:r>
          </a:p>
          <a:p>
            <a:pPr marL="2151126" lvl="7" indent="-514350">
              <a:buFont typeface="+mj-lt"/>
              <a:buAutoNum type="arabicPeriod"/>
            </a:pPr>
            <a:r>
              <a:rPr lang="en-AU" sz="1800" dirty="0">
                <a:solidFill>
                  <a:schemeClr val="bg2">
                    <a:lumMod val="25000"/>
                  </a:schemeClr>
                </a:solidFill>
              </a:rPr>
              <a:t>Tropic of Cancer</a:t>
            </a:r>
          </a:p>
          <a:p>
            <a:pPr marL="2151126" lvl="7" indent="-514350">
              <a:buFont typeface="+mj-lt"/>
              <a:buAutoNum type="arabicPeriod"/>
            </a:pPr>
            <a:r>
              <a:rPr lang="en-AU" sz="1800" dirty="0">
                <a:solidFill>
                  <a:schemeClr val="bg2">
                    <a:lumMod val="25000"/>
                  </a:schemeClr>
                </a:solidFill>
              </a:rPr>
              <a:t>Tropic of Capricorn</a:t>
            </a:r>
          </a:p>
          <a:p>
            <a:pPr marL="2151126" lvl="7" indent="-514350">
              <a:buFont typeface="+mj-lt"/>
              <a:buAutoNum type="arabicPeriod"/>
            </a:pPr>
            <a:r>
              <a:rPr lang="en-AU" sz="1800" dirty="0">
                <a:solidFill>
                  <a:schemeClr val="bg2">
                    <a:lumMod val="25000"/>
                  </a:schemeClr>
                </a:solidFill>
              </a:rPr>
              <a:t>Arctic Circle</a:t>
            </a:r>
          </a:p>
          <a:p>
            <a:pPr marL="2151126" lvl="7" indent="-514350">
              <a:buFont typeface="+mj-lt"/>
              <a:buAutoNum type="arabicPeriod"/>
            </a:pPr>
            <a:r>
              <a:rPr lang="en-AU" sz="1800" dirty="0">
                <a:solidFill>
                  <a:schemeClr val="bg2">
                    <a:lumMod val="25000"/>
                  </a:schemeClr>
                </a:solidFill>
              </a:rPr>
              <a:t>Antarctic Circle </a:t>
            </a:r>
          </a:p>
          <a:p>
            <a:r>
              <a:rPr lang="en-AU" dirty="0">
                <a:solidFill>
                  <a:schemeClr val="bg2">
                    <a:lumMod val="25000"/>
                  </a:schemeClr>
                </a:solidFill>
              </a:rPr>
              <a:t>Meridians of longitude: lines that run up and down the map from north to south; 2 main lines of longitude</a:t>
            </a:r>
          </a:p>
          <a:p>
            <a:pPr marL="2151126" lvl="7" indent="-514350">
              <a:buFont typeface="+mj-lt"/>
              <a:buAutoNum type="arabicPeriod"/>
            </a:pPr>
            <a:r>
              <a:rPr lang="en-AU" sz="1800" dirty="0">
                <a:solidFill>
                  <a:schemeClr val="bg2">
                    <a:lumMod val="25000"/>
                  </a:schemeClr>
                </a:solidFill>
              </a:rPr>
              <a:t>The Prime Meridian at O</a:t>
            </a:r>
            <a:r>
              <a:rPr lang="en-AU" sz="1400" dirty="0">
                <a:solidFill>
                  <a:schemeClr val="bg2">
                    <a:lumMod val="25000"/>
                  </a:schemeClr>
                </a:solidFill>
              </a:rPr>
              <a:t> °</a:t>
            </a:r>
            <a:endParaRPr lang="en-AU" sz="1800" dirty="0">
              <a:solidFill>
                <a:schemeClr val="bg2">
                  <a:lumMod val="25000"/>
                </a:schemeClr>
              </a:solidFill>
            </a:endParaRPr>
          </a:p>
          <a:p>
            <a:pPr marL="2151126" lvl="7" indent="-514350">
              <a:buFont typeface="+mj-lt"/>
              <a:buAutoNum type="arabicPeriod"/>
            </a:pPr>
            <a:r>
              <a:rPr lang="en-AU" sz="1800" dirty="0">
                <a:solidFill>
                  <a:schemeClr val="bg2">
                    <a:lumMod val="25000"/>
                  </a:schemeClr>
                </a:solidFill>
              </a:rPr>
              <a:t>The International Date Line (IDL) which is around the 180</a:t>
            </a:r>
            <a:r>
              <a:rPr lang="en-AU" sz="1400" dirty="0">
                <a:solidFill>
                  <a:schemeClr val="bg2">
                    <a:lumMod val="25000"/>
                  </a:schemeClr>
                </a:solidFill>
              </a:rPr>
              <a:t> ° in the Pacific Ocean</a:t>
            </a:r>
            <a:endParaRPr lang="en-AU" sz="1800" dirty="0">
              <a:solidFill>
                <a:schemeClr val="bg2">
                  <a:lumMod val="25000"/>
                </a:schemeClr>
              </a:solidFill>
            </a:endParaRPr>
          </a:p>
          <a:p>
            <a:pPr marL="596646" indent="-514350">
              <a:buNone/>
            </a:pPr>
            <a:endParaRPr lang="en-AU" sz="3000" dirty="0">
              <a:solidFill>
                <a:schemeClr val="bg2">
                  <a:lumMod val="25000"/>
                </a:schemeClr>
              </a:solidFill>
            </a:endParaRPr>
          </a:p>
        </p:txBody>
      </p:sp>
      <p:pic>
        <p:nvPicPr>
          <p:cNvPr id="4" name="Picture 2" descr="http://homepage.mac.com/kvmagruder/images/latitude.gif"/>
          <p:cNvPicPr>
            <a:picLocks noChangeAspect="1" noChangeArrowheads="1"/>
          </p:cNvPicPr>
          <p:nvPr/>
        </p:nvPicPr>
        <p:blipFill>
          <a:blip r:embed="rId2" cstate="print"/>
          <a:srcRect/>
          <a:stretch>
            <a:fillRect/>
          </a:stretch>
        </p:blipFill>
        <p:spPr bwMode="auto">
          <a:xfrm>
            <a:off x="6588224" y="2060848"/>
            <a:ext cx="2385223" cy="2201744"/>
          </a:xfrm>
          <a:prstGeom prst="rect">
            <a:avLst/>
          </a:prstGeom>
          <a:noFill/>
        </p:spPr>
      </p:pic>
      <p:pic>
        <p:nvPicPr>
          <p:cNvPr id="5" name="Picture 2" descr="http://staff.harrisonburg.k12.va.us/~cwalton/geopics/longitude.JPG"/>
          <p:cNvPicPr>
            <a:picLocks noChangeAspect="1" noChangeArrowheads="1"/>
          </p:cNvPicPr>
          <p:nvPr/>
        </p:nvPicPr>
        <p:blipFill>
          <a:blip r:embed="rId3" cstate="print"/>
          <a:srcRect/>
          <a:stretch>
            <a:fillRect/>
          </a:stretch>
        </p:blipFill>
        <p:spPr bwMode="auto">
          <a:xfrm>
            <a:off x="6732240" y="4625908"/>
            <a:ext cx="2122116" cy="223209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LATITUDE AND LONGITUDE</a:t>
            </a:r>
            <a:endParaRPr lang="en-AU" dirty="0">
              <a:solidFill>
                <a:schemeClr val="bg2">
                  <a:lumMod val="25000"/>
                </a:schemeClr>
              </a:solidFill>
            </a:endParaRPr>
          </a:p>
        </p:txBody>
      </p:sp>
      <p:pic>
        <p:nvPicPr>
          <p:cNvPr id="1026" name="Picture 2" descr="http://cse.ssl.berkeley.edu/segwayEd/lessons/search_ice_snow/worldmapL.gif"/>
          <p:cNvPicPr>
            <a:picLocks noChangeAspect="1" noChangeArrowheads="1"/>
          </p:cNvPicPr>
          <p:nvPr/>
        </p:nvPicPr>
        <p:blipFill>
          <a:blip r:embed="rId2" cstate="print"/>
          <a:srcRect/>
          <a:stretch>
            <a:fillRect/>
          </a:stretch>
        </p:blipFill>
        <p:spPr bwMode="auto">
          <a:xfrm>
            <a:off x="228255" y="1844824"/>
            <a:ext cx="8832979" cy="468052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820472" cy="990600"/>
          </a:xfrm>
        </p:spPr>
        <p:txBody>
          <a:bodyPr>
            <a:normAutofit fontScale="90000"/>
          </a:bodyPr>
          <a:lstStyle/>
          <a:p>
            <a:pPr algn="ctr"/>
            <a:r>
              <a:rPr lang="en-AU" b="1" dirty="0">
                <a:solidFill>
                  <a:schemeClr val="bg2">
                    <a:lumMod val="25000"/>
                  </a:schemeClr>
                </a:solidFill>
              </a:rPr>
              <a:t>FINDING PLACES USING LATITUDE AND LONGITUDE</a:t>
            </a:r>
            <a:br>
              <a:rPr lang="en-AU" dirty="0">
                <a:solidFill>
                  <a:schemeClr val="bg2">
                    <a:lumMod val="25000"/>
                  </a:schemeClr>
                </a:solidFill>
              </a:rPr>
            </a:br>
            <a:endParaRPr lang="en-AU" dirty="0">
              <a:solidFill>
                <a:schemeClr val="bg2">
                  <a:lumMod val="25000"/>
                </a:schemeClr>
              </a:solidFill>
            </a:endParaRPr>
          </a:p>
        </p:txBody>
      </p:sp>
      <p:sp>
        <p:nvSpPr>
          <p:cNvPr id="3" name="Content Placeholder 2"/>
          <p:cNvSpPr>
            <a:spLocks noGrp="1"/>
          </p:cNvSpPr>
          <p:nvPr>
            <p:ph sz="quarter" idx="1"/>
          </p:nvPr>
        </p:nvSpPr>
        <p:spPr>
          <a:xfrm>
            <a:off x="0" y="1556792"/>
            <a:ext cx="3707904" cy="5301208"/>
          </a:xfrm>
        </p:spPr>
        <p:txBody>
          <a:bodyPr>
            <a:normAutofit lnSpcReduction="10000"/>
          </a:bodyPr>
          <a:lstStyle/>
          <a:p>
            <a:pPr algn="just"/>
            <a:r>
              <a:rPr lang="en-AU" dirty="0">
                <a:solidFill>
                  <a:schemeClr val="bg2">
                    <a:lumMod val="25000"/>
                  </a:schemeClr>
                </a:solidFill>
              </a:rPr>
              <a:t>Lines of latitude and longitude form a grid system, similar to Grid and Area References. The map below  shows that New Zealand’s capital Wellington has a latitude of approximately 41°S of the equator and 174°E of the prime meridian. </a:t>
            </a:r>
          </a:p>
        </p:txBody>
      </p:sp>
      <p:pic>
        <p:nvPicPr>
          <p:cNvPr id="3074" name="Picture 2"/>
          <p:cNvPicPr>
            <a:picLocks noChangeAspect="1" noChangeArrowheads="1"/>
          </p:cNvPicPr>
          <p:nvPr/>
        </p:nvPicPr>
        <p:blipFill>
          <a:blip r:embed="rId2" cstate="print"/>
          <a:srcRect/>
          <a:stretch>
            <a:fillRect/>
          </a:stretch>
        </p:blipFill>
        <p:spPr bwMode="auto">
          <a:xfrm>
            <a:off x="3851921" y="1700808"/>
            <a:ext cx="4964594" cy="5047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9144000" cy="5257800"/>
          </a:xfrm>
        </p:spPr>
        <p:txBody>
          <a:bodyPr>
            <a:normAutofit fontScale="92500" lnSpcReduction="20000"/>
          </a:bodyPr>
          <a:lstStyle/>
          <a:p>
            <a:pPr algn="just"/>
            <a:r>
              <a:rPr lang="en-AU" dirty="0">
                <a:solidFill>
                  <a:schemeClr val="bg2">
                    <a:lumMod val="25000"/>
                  </a:schemeClr>
                </a:solidFill>
              </a:rPr>
              <a:t>Synoptic charts, are used to show the elements of the </a:t>
            </a:r>
            <a:r>
              <a:rPr lang="en-AU" b="1" dirty="0">
                <a:solidFill>
                  <a:schemeClr val="bg2">
                    <a:lumMod val="25000"/>
                  </a:schemeClr>
                </a:solidFill>
              </a:rPr>
              <a:t>weather </a:t>
            </a:r>
            <a:r>
              <a:rPr lang="en-AU" dirty="0">
                <a:solidFill>
                  <a:schemeClr val="bg2">
                    <a:lumMod val="25000"/>
                  </a:schemeClr>
                </a:solidFill>
              </a:rPr>
              <a:t>at a particular time of the day. Isobars are the lines on a weather map showing places of equal air pressure. Isobars enclose features called ‘cells’, which may be either high pressure or low pressure cells and shows the  relationships between air pressure and wind direction/speed.  </a:t>
            </a:r>
          </a:p>
          <a:p>
            <a:pPr lvl="0" algn="just"/>
            <a:r>
              <a:rPr lang="en-AU" dirty="0">
                <a:solidFill>
                  <a:schemeClr val="bg2">
                    <a:lumMod val="25000"/>
                  </a:schemeClr>
                </a:solidFill>
              </a:rPr>
              <a:t>High pressure brings fine, clear stable weather</a:t>
            </a:r>
          </a:p>
          <a:p>
            <a:pPr lvl="0" algn="just"/>
            <a:r>
              <a:rPr lang="en-AU" dirty="0">
                <a:solidFill>
                  <a:schemeClr val="bg2">
                    <a:lumMod val="25000"/>
                  </a:schemeClr>
                </a:solidFill>
              </a:rPr>
              <a:t>Low pressure bring cloudy unsettled weather with chance of rain</a:t>
            </a:r>
          </a:p>
          <a:p>
            <a:pPr lvl="0" algn="just"/>
            <a:r>
              <a:rPr lang="en-AU" dirty="0">
                <a:solidFill>
                  <a:schemeClr val="bg2">
                    <a:lumMod val="25000"/>
                  </a:schemeClr>
                </a:solidFill>
              </a:rPr>
              <a:t>Winds around a high pressure system are anticlockwise (opposite in the Northern Hemisphere)</a:t>
            </a:r>
          </a:p>
          <a:p>
            <a:pPr lvl="0" algn="just"/>
            <a:r>
              <a:rPr lang="en-AU" dirty="0">
                <a:solidFill>
                  <a:schemeClr val="bg2">
                    <a:lumMod val="25000"/>
                  </a:schemeClr>
                </a:solidFill>
              </a:rPr>
              <a:t>Winds around a low pressure system clockwise (opposite in the Northern hemisphere)</a:t>
            </a:r>
          </a:p>
          <a:p>
            <a:endParaRPr lang="en-AU" dirty="0">
              <a:solidFill>
                <a:schemeClr val="bg2">
                  <a:lumMod val="25000"/>
                </a:schemeClr>
              </a:solidFill>
            </a:endParaRPr>
          </a:p>
          <a:p>
            <a:endParaRPr lang="en-AU" dirty="0">
              <a:solidFill>
                <a:schemeClr val="bg2">
                  <a:lumMod val="25000"/>
                </a:schemeClr>
              </a:solidFill>
            </a:endParaRPr>
          </a:p>
        </p:txBody>
      </p:sp>
      <p:sp>
        <p:nvSpPr>
          <p:cNvPr id="4" name="Title 1"/>
          <p:cNvSpPr>
            <a:spLocks noGrp="1"/>
          </p:cNvSpPr>
          <p:nvPr>
            <p:ph type="title"/>
          </p:nvPr>
        </p:nvSpPr>
        <p:spPr/>
        <p:txBody>
          <a:bodyPr/>
          <a:lstStyle/>
          <a:p>
            <a:pPr algn="ctr"/>
            <a:r>
              <a:rPr lang="en-AU" b="1" dirty="0">
                <a:solidFill>
                  <a:schemeClr val="bg2">
                    <a:lumMod val="25000"/>
                  </a:schemeClr>
                </a:solidFill>
              </a:rPr>
              <a:t>SYNOPTIC CHARTS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SYNOPTIC CHARTS</a:t>
            </a:r>
          </a:p>
        </p:txBody>
      </p:sp>
      <p:sp>
        <p:nvSpPr>
          <p:cNvPr id="3" name="Content Placeholder 2"/>
          <p:cNvSpPr>
            <a:spLocks noGrp="1"/>
          </p:cNvSpPr>
          <p:nvPr>
            <p:ph sz="quarter" idx="1"/>
          </p:nvPr>
        </p:nvSpPr>
        <p:spPr>
          <a:xfrm>
            <a:off x="0" y="1600200"/>
            <a:ext cx="9144000" cy="4495800"/>
          </a:xfrm>
        </p:spPr>
        <p:txBody>
          <a:bodyPr>
            <a:normAutofit/>
          </a:bodyPr>
          <a:lstStyle/>
          <a:p>
            <a:r>
              <a:rPr lang="en-AU" b="1" dirty="0">
                <a:solidFill>
                  <a:schemeClr val="bg2">
                    <a:lumMod val="25000"/>
                  </a:schemeClr>
                </a:solidFill>
              </a:rPr>
              <a:t>Low pressure systems </a:t>
            </a:r>
            <a:r>
              <a:rPr lang="en-AU" dirty="0">
                <a:solidFill>
                  <a:schemeClr val="bg2">
                    <a:lumMod val="25000"/>
                  </a:schemeClr>
                </a:solidFill>
              </a:rPr>
              <a:t>– isobar numbers decrease towards the centre = unstable atmosphere, cloudy skies, rain and strong winds</a:t>
            </a:r>
          </a:p>
          <a:p>
            <a:endParaRPr lang="en-AU" dirty="0">
              <a:solidFill>
                <a:schemeClr val="bg2">
                  <a:lumMod val="25000"/>
                </a:schemeClr>
              </a:solidFill>
            </a:endParaRPr>
          </a:p>
          <a:p>
            <a:r>
              <a:rPr lang="en-AU" b="1" dirty="0">
                <a:solidFill>
                  <a:schemeClr val="bg2">
                    <a:lumMod val="25000"/>
                  </a:schemeClr>
                </a:solidFill>
              </a:rPr>
              <a:t>High pressure system </a:t>
            </a:r>
            <a:r>
              <a:rPr lang="en-AU" dirty="0">
                <a:solidFill>
                  <a:schemeClr val="bg2">
                    <a:lumMod val="25000"/>
                  </a:schemeClr>
                </a:solidFill>
              </a:rPr>
              <a:t>– isobar numbers increase towards the centre = gentle winds, clear skies, little chance of rain</a:t>
            </a:r>
          </a:p>
          <a:p>
            <a:endParaRPr lang="en-AU" dirty="0">
              <a:solidFill>
                <a:schemeClr val="bg2">
                  <a:lumMod val="25000"/>
                </a:schemeClr>
              </a:solidFill>
            </a:endParaRPr>
          </a:p>
          <a:p>
            <a:r>
              <a:rPr lang="en-AU" b="1" dirty="0">
                <a:solidFill>
                  <a:schemeClr val="bg2">
                    <a:lumMod val="25000"/>
                  </a:schemeClr>
                </a:solidFill>
              </a:rPr>
              <a:t>Cold fronts </a:t>
            </a:r>
            <a:r>
              <a:rPr lang="en-AU" dirty="0">
                <a:solidFill>
                  <a:schemeClr val="bg2">
                    <a:lumMod val="25000"/>
                  </a:schemeClr>
                </a:solidFill>
              </a:rPr>
              <a:t>– cold air overtakes warm air = temperature likely to fall, rain occurs and wind direction changes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SYNOPTIC CHARTS</a:t>
            </a:r>
          </a:p>
        </p:txBody>
      </p:sp>
      <p:sp>
        <p:nvSpPr>
          <p:cNvPr id="3" name="Content Placeholder 2"/>
          <p:cNvSpPr>
            <a:spLocks noGrp="1"/>
          </p:cNvSpPr>
          <p:nvPr>
            <p:ph sz="quarter" idx="1"/>
          </p:nvPr>
        </p:nvSpPr>
        <p:spPr/>
        <p:txBody>
          <a:bodyPr/>
          <a:lstStyle/>
          <a:p>
            <a:endParaRPr lang="en-AU" dirty="0"/>
          </a:p>
        </p:txBody>
      </p:sp>
      <p:pic>
        <p:nvPicPr>
          <p:cNvPr id="41988" name="Picture 4"/>
          <p:cNvPicPr>
            <a:picLocks noChangeAspect="1" noChangeArrowheads="1"/>
          </p:cNvPicPr>
          <p:nvPr/>
        </p:nvPicPr>
        <p:blipFill>
          <a:blip r:embed="rId2" cstate="print"/>
          <a:srcRect l="29327" t="41240" r="12782" b="9117"/>
          <a:stretch>
            <a:fillRect/>
          </a:stretch>
        </p:blipFill>
        <p:spPr bwMode="auto">
          <a:xfrm>
            <a:off x="145516" y="1758950"/>
            <a:ext cx="8691555" cy="4190330"/>
          </a:xfrm>
          <a:prstGeom prst="rect">
            <a:avLst/>
          </a:prstGeom>
          <a:noFill/>
          <a:ln w="19050">
            <a:solidFill>
              <a:srgbClr val="000000"/>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SYNOPTIC CHARTS</a:t>
            </a:r>
          </a:p>
        </p:txBody>
      </p:sp>
      <p:sp>
        <p:nvSpPr>
          <p:cNvPr id="3" name="Content Placeholder 2"/>
          <p:cNvSpPr>
            <a:spLocks noGrp="1"/>
          </p:cNvSpPr>
          <p:nvPr>
            <p:ph sz="quarter" idx="1"/>
          </p:nvPr>
        </p:nvSpPr>
        <p:spPr/>
        <p:txBody>
          <a:bodyPr/>
          <a:lstStyle/>
          <a:p>
            <a:endParaRPr lang="en-AU"/>
          </a:p>
        </p:txBody>
      </p:sp>
      <p:pic>
        <p:nvPicPr>
          <p:cNvPr id="4" name="Picture 3"/>
          <p:cNvPicPr>
            <a:picLocks noChangeAspect="1" noChangeArrowheads="1"/>
          </p:cNvPicPr>
          <p:nvPr/>
        </p:nvPicPr>
        <p:blipFill>
          <a:blip r:embed="rId2" cstate="print"/>
          <a:srcRect/>
          <a:stretch>
            <a:fillRect/>
          </a:stretch>
        </p:blipFill>
        <p:spPr bwMode="auto">
          <a:xfrm>
            <a:off x="251520" y="1628800"/>
            <a:ext cx="3744101" cy="5069210"/>
          </a:xfrm>
          <a:prstGeom prst="rect">
            <a:avLst/>
          </a:prstGeom>
          <a:noFill/>
          <a:ln w="9525">
            <a:noFill/>
            <a:miter lim="800000"/>
            <a:headEnd/>
            <a:tailEnd/>
          </a:ln>
        </p:spPr>
      </p:pic>
      <p:pic>
        <p:nvPicPr>
          <p:cNvPr id="5" name="Picture 6" descr="SourceC"/>
          <p:cNvPicPr>
            <a:picLocks noChangeAspect="1" noChangeArrowheads="1"/>
          </p:cNvPicPr>
          <p:nvPr/>
        </p:nvPicPr>
        <p:blipFill>
          <a:blip r:embed="rId3" cstate="print"/>
          <a:srcRect/>
          <a:stretch>
            <a:fillRect/>
          </a:stretch>
        </p:blipFill>
        <p:spPr bwMode="auto">
          <a:xfrm>
            <a:off x="4067944" y="1556792"/>
            <a:ext cx="4898376" cy="486916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endParaRPr lang="en-AU"/>
          </a:p>
        </p:txBody>
      </p:sp>
      <p:pic>
        <p:nvPicPr>
          <p:cNvPr id="1026" name="Picture 2"/>
          <p:cNvPicPr>
            <a:picLocks noChangeAspect="1" noChangeArrowheads="1"/>
          </p:cNvPicPr>
          <p:nvPr/>
        </p:nvPicPr>
        <p:blipFill>
          <a:blip r:embed="rId2" cstate="print"/>
          <a:srcRect/>
          <a:stretch>
            <a:fillRect/>
          </a:stretch>
        </p:blipFill>
        <p:spPr bwMode="auto">
          <a:xfrm>
            <a:off x="0" y="0"/>
            <a:ext cx="9144000" cy="693932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b="1" dirty="0">
                <a:solidFill>
                  <a:schemeClr val="bg2">
                    <a:lumMod val="25000"/>
                  </a:schemeClr>
                </a:solidFill>
              </a:rPr>
              <a:t>WHAT DO WE NEED TO COVER?</a:t>
            </a:r>
          </a:p>
        </p:txBody>
      </p:sp>
      <p:sp>
        <p:nvSpPr>
          <p:cNvPr id="3" name="Content Placeholder 2"/>
          <p:cNvSpPr>
            <a:spLocks noGrp="1"/>
          </p:cNvSpPr>
          <p:nvPr>
            <p:ph sz="quarter" idx="1"/>
          </p:nvPr>
        </p:nvSpPr>
        <p:spPr>
          <a:xfrm>
            <a:off x="0" y="1484784"/>
            <a:ext cx="9144000" cy="5229200"/>
          </a:xfrm>
        </p:spPr>
        <p:txBody>
          <a:bodyPr>
            <a:noAutofit/>
          </a:bodyPr>
          <a:lstStyle/>
          <a:p>
            <a:pPr>
              <a:buNone/>
            </a:pPr>
            <a:r>
              <a:rPr lang="en-AU" sz="1800" b="1" dirty="0"/>
              <a:t>Fieldwork </a:t>
            </a:r>
          </a:p>
          <a:p>
            <a:r>
              <a:rPr lang="en-AU" sz="1800" dirty="0"/>
              <a:t>features and uses of </a:t>
            </a:r>
            <a:r>
              <a:rPr lang="en-US" sz="1800" dirty="0"/>
              <a:t>a compass to determine direction</a:t>
            </a:r>
            <a:r>
              <a:rPr lang="en-AU" sz="1800" dirty="0"/>
              <a:t>, </a:t>
            </a:r>
            <a:r>
              <a:rPr lang="en-US" sz="1800" dirty="0"/>
              <a:t>clinometers and tape measure</a:t>
            </a:r>
            <a:endParaRPr lang="en-AU" sz="1800" dirty="0"/>
          </a:p>
          <a:p>
            <a:r>
              <a:rPr lang="en-AU" sz="1800" dirty="0"/>
              <a:t>features and uses of </a:t>
            </a:r>
            <a:r>
              <a:rPr lang="en-US" sz="1800" dirty="0"/>
              <a:t>weather instruments, a Beaufort wind scale and cloud identification charts</a:t>
            </a:r>
            <a:endParaRPr lang="en-AU" sz="1800" dirty="0"/>
          </a:p>
          <a:p>
            <a:r>
              <a:rPr lang="en-AU" sz="1800" dirty="0"/>
              <a:t>features and uses of </a:t>
            </a:r>
            <a:r>
              <a:rPr lang="en-US" sz="1800" dirty="0"/>
              <a:t>vegetation identification charts</a:t>
            </a:r>
            <a:endParaRPr lang="en-AU" sz="1800" dirty="0"/>
          </a:p>
          <a:p>
            <a:r>
              <a:rPr lang="en-US" sz="1800" dirty="0"/>
              <a:t>Design interviews</a:t>
            </a:r>
            <a:r>
              <a:rPr lang="en-AU" sz="1800" dirty="0"/>
              <a:t>, </a:t>
            </a:r>
            <a:r>
              <a:rPr lang="en-US" sz="1800" dirty="0"/>
              <a:t>construct surveys</a:t>
            </a:r>
            <a:endParaRPr lang="en-AU" sz="1800" dirty="0"/>
          </a:p>
          <a:p>
            <a:pPr>
              <a:buNone/>
            </a:pPr>
            <a:r>
              <a:rPr lang="en-AU" sz="1800" b="1" dirty="0"/>
              <a:t>Photographs</a:t>
            </a:r>
            <a:endParaRPr lang="en-AU" sz="1800" dirty="0"/>
          </a:p>
          <a:p>
            <a:r>
              <a:rPr lang="en-AU" sz="1800" dirty="0"/>
              <a:t>Recognise different types of photos (oblique, aerial, ground-level photographs and satellite imagery)</a:t>
            </a:r>
          </a:p>
          <a:p>
            <a:r>
              <a:rPr lang="en-AU" sz="1800" dirty="0"/>
              <a:t>draw a line drawing, undertake a </a:t>
            </a:r>
            <a:r>
              <a:rPr lang="en-US" sz="1800" dirty="0"/>
              <a:t>field sketch </a:t>
            </a:r>
            <a:endParaRPr lang="en-AU" sz="1800" dirty="0"/>
          </a:p>
          <a:p>
            <a:r>
              <a:rPr lang="en-AU" sz="1800" dirty="0"/>
              <a:t>collect and interpret photographic images</a:t>
            </a:r>
          </a:p>
          <a:p>
            <a:pPr>
              <a:buNone/>
            </a:pPr>
            <a:r>
              <a:rPr lang="en-AU" sz="1800" b="1" dirty="0"/>
              <a:t>Graphs and Statistics</a:t>
            </a:r>
            <a:endParaRPr lang="en-AU" sz="1800" dirty="0"/>
          </a:p>
          <a:p>
            <a:r>
              <a:rPr lang="en-AU" sz="1800" dirty="0"/>
              <a:t>construct and interpret population pyramids</a:t>
            </a:r>
          </a:p>
          <a:p>
            <a:r>
              <a:rPr lang="en-AU" sz="1800" dirty="0"/>
              <a:t>construct and interpret bar, column, line, climatic and proportional graphs</a:t>
            </a:r>
          </a:p>
          <a:p>
            <a:r>
              <a:rPr lang="en-AU" sz="1800" dirty="0"/>
              <a:t>construct and interpret divided bar and column graphs, and composite line graphs</a:t>
            </a:r>
          </a:p>
          <a:p>
            <a:r>
              <a:rPr lang="en-AU" sz="1800" dirty="0"/>
              <a:t>identify and calculate maximum, minimum, total, range, rank and average</a:t>
            </a:r>
          </a:p>
          <a:p>
            <a:endParaRPr lang="en-AU" sz="1800" dirty="0"/>
          </a:p>
          <a:p>
            <a:endParaRPr lang="en-AU" sz="1800" dirty="0"/>
          </a:p>
          <a:p>
            <a:endParaRPr lang="en-AU"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SYNOPTIC CHARTS</a:t>
            </a:r>
          </a:p>
        </p:txBody>
      </p:sp>
      <p:sp>
        <p:nvSpPr>
          <p:cNvPr id="3" name="Content Placeholder 2"/>
          <p:cNvSpPr>
            <a:spLocks noGrp="1"/>
          </p:cNvSpPr>
          <p:nvPr>
            <p:ph sz="quarter" idx="1"/>
          </p:nvPr>
        </p:nvSpPr>
        <p:spPr>
          <a:xfrm>
            <a:off x="0" y="1484784"/>
            <a:ext cx="3851920" cy="4277072"/>
          </a:xfrm>
        </p:spPr>
        <p:txBody>
          <a:bodyPr>
            <a:normAutofit lnSpcReduction="10000"/>
          </a:bodyPr>
          <a:lstStyle/>
          <a:p>
            <a:pPr algn="just"/>
            <a:r>
              <a:rPr lang="en-AU" dirty="0">
                <a:solidFill>
                  <a:schemeClr val="bg2">
                    <a:lumMod val="25000"/>
                  </a:schemeClr>
                </a:solidFill>
              </a:rPr>
              <a:t>Lines point to a location the way the wind is blowing</a:t>
            </a:r>
          </a:p>
          <a:p>
            <a:pPr algn="just"/>
            <a:r>
              <a:rPr lang="en-AU" dirty="0">
                <a:solidFill>
                  <a:schemeClr val="bg2">
                    <a:lumMod val="25000"/>
                  </a:schemeClr>
                </a:solidFill>
              </a:rPr>
              <a:t>Wind direction named from where it comes</a:t>
            </a:r>
          </a:p>
          <a:p>
            <a:pPr algn="just"/>
            <a:r>
              <a:rPr lang="en-AU" dirty="0">
                <a:solidFill>
                  <a:schemeClr val="bg2">
                    <a:lumMod val="25000"/>
                  </a:schemeClr>
                </a:solidFill>
              </a:rPr>
              <a:t>Wind speed measured by tail and key</a:t>
            </a:r>
          </a:p>
          <a:p>
            <a:pPr algn="just"/>
            <a:r>
              <a:rPr lang="en-AU" dirty="0">
                <a:solidFill>
                  <a:schemeClr val="bg2">
                    <a:lumMod val="25000"/>
                  </a:schemeClr>
                </a:solidFill>
              </a:rPr>
              <a:t>The closer the isobars the stronger the wind</a:t>
            </a:r>
          </a:p>
          <a:p>
            <a:pPr>
              <a:buNone/>
            </a:pPr>
            <a:endParaRPr lang="en-AU" dirty="0">
              <a:solidFill>
                <a:schemeClr val="bg2">
                  <a:lumMod val="25000"/>
                </a:schemeClr>
              </a:solidFill>
            </a:endParaRPr>
          </a:p>
        </p:txBody>
      </p:sp>
      <p:pic>
        <p:nvPicPr>
          <p:cNvPr id="5121" name="Picture 6" descr="SourceC"/>
          <p:cNvPicPr>
            <a:picLocks noChangeAspect="1" noChangeArrowheads="1"/>
          </p:cNvPicPr>
          <p:nvPr/>
        </p:nvPicPr>
        <p:blipFill>
          <a:blip r:embed="rId2" cstate="print"/>
          <a:srcRect/>
          <a:stretch>
            <a:fillRect/>
          </a:stretch>
        </p:blipFill>
        <p:spPr bwMode="auto">
          <a:xfrm>
            <a:off x="3995936" y="1516995"/>
            <a:ext cx="5112568" cy="536838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79512" y="5474889"/>
            <a:ext cx="3491880" cy="138311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CLIMATE GRAPHS</a:t>
            </a:r>
          </a:p>
        </p:txBody>
      </p:sp>
      <p:sp>
        <p:nvSpPr>
          <p:cNvPr id="5" name="Content Placeholder 4"/>
          <p:cNvSpPr>
            <a:spLocks noGrp="1"/>
          </p:cNvSpPr>
          <p:nvPr>
            <p:ph sz="quarter" idx="1"/>
          </p:nvPr>
        </p:nvSpPr>
        <p:spPr>
          <a:xfrm>
            <a:off x="0" y="1412776"/>
            <a:ext cx="9144000" cy="4495800"/>
          </a:xfrm>
        </p:spPr>
        <p:txBody>
          <a:bodyPr/>
          <a:lstStyle/>
          <a:p>
            <a:pPr algn="just"/>
            <a:r>
              <a:rPr lang="en-AU" dirty="0">
                <a:solidFill>
                  <a:schemeClr val="bg2">
                    <a:lumMod val="25000"/>
                  </a:schemeClr>
                </a:solidFill>
              </a:rPr>
              <a:t>A climatic graph is a graph that shows average temperature and precipitation (rainfall) for a location over a twelve-month period. It combines a line graph to show temperature with a column graph to show precipitation.  </a:t>
            </a:r>
          </a:p>
          <a:p>
            <a:pPr algn="just"/>
            <a:endParaRPr lang="en-AU" dirty="0"/>
          </a:p>
        </p:txBody>
      </p:sp>
      <p:pic>
        <p:nvPicPr>
          <p:cNvPr id="61442" name="Picture 2"/>
          <p:cNvPicPr>
            <a:picLocks noChangeAspect="1" noChangeArrowheads="1"/>
          </p:cNvPicPr>
          <p:nvPr/>
        </p:nvPicPr>
        <p:blipFill>
          <a:blip r:embed="rId2" cstate="print"/>
          <a:srcRect/>
          <a:stretch>
            <a:fillRect/>
          </a:stretch>
        </p:blipFill>
        <p:spPr bwMode="auto">
          <a:xfrm>
            <a:off x="1259631" y="3284984"/>
            <a:ext cx="6496393" cy="357301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CLIMATE GRAPHS</a:t>
            </a:r>
          </a:p>
        </p:txBody>
      </p:sp>
      <p:sp>
        <p:nvSpPr>
          <p:cNvPr id="3" name="Content Placeholder 2"/>
          <p:cNvSpPr>
            <a:spLocks noGrp="1"/>
          </p:cNvSpPr>
          <p:nvPr>
            <p:ph sz="quarter" idx="1"/>
          </p:nvPr>
        </p:nvSpPr>
        <p:spPr>
          <a:xfrm>
            <a:off x="-396552" y="1628800"/>
            <a:ext cx="8928992" cy="4752528"/>
          </a:xfrm>
        </p:spPr>
        <p:txBody>
          <a:bodyPr>
            <a:noAutofit/>
          </a:bodyPr>
          <a:lstStyle/>
          <a:p>
            <a:pPr lvl="1" algn="just">
              <a:buNone/>
            </a:pPr>
            <a:r>
              <a:rPr lang="en-AU" sz="2900" dirty="0">
                <a:solidFill>
                  <a:schemeClr val="bg2">
                    <a:lumMod val="25000"/>
                  </a:schemeClr>
                </a:solidFill>
              </a:rPr>
              <a:t>1. Precipitation (rainfall) in columns</a:t>
            </a:r>
          </a:p>
          <a:p>
            <a:pPr lvl="1" algn="just">
              <a:buNone/>
            </a:pPr>
            <a:r>
              <a:rPr lang="en-AU" sz="2900" dirty="0">
                <a:solidFill>
                  <a:schemeClr val="bg2">
                    <a:lumMod val="25000"/>
                  </a:schemeClr>
                </a:solidFill>
              </a:rPr>
              <a:t>2. Temperature on lines</a:t>
            </a:r>
          </a:p>
          <a:p>
            <a:pPr lvl="1" algn="just">
              <a:buNone/>
            </a:pPr>
            <a:r>
              <a:rPr lang="en-AU" sz="2900" dirty="0">
                <a:solidFill>
                  <a:schemeClr val="bg2">
                    <a:lumMod val="25000"/>
                  </a:schemeClr>
                </a:solidFill>
              </a:rPr>
              <a:t>3. Temperature range </a:t>
            </a:r>
          </a:p>
          <a:p>
            <a:pPr lvl="1" algn="just">
              <a:buNone/>
            </a:pPr>
            <a:r>
              <a:rPr lang="en-AU" sz="2900" dirty="0">
                <a:solidFill>
                  <a:schemeClr val="bg2">
                    <a:lumMod val="25000"/>
                  </a:schemeClr>
                </a:solidFill>
              </a:rPr>
              <a:t>	  = Highest minus lowest</a:t>
            </a:r>
          </a:p>
          <a:p>
            <a:pPr lvl="1" algn="just">
              <a:buNone/>
            </a:pPr>
            <a:r>
              <a:rPr lang="en-AU" sz="2900" dirty="0">
                <a:solidFill>
                  <a:schemeClr val="bg2">
                    <a:lumMod val="25000"/>
                  </a:schemeClr>
                </a:solidFill>
              </a:rPr>
              <a:t>4. Average annual rain fall </a:t>
            </a:r>
          </a:p>
          <a:p>
            <a:pPr lvl="1" algn="just">
              <a:buNone/>
            </a:pPr>
            <a:r>
              <a:rPr lang="en-AU" sz="2900" dirty="0">
                <a:solidFill>
                  <a:schemeClr val="bg2">
                    <a:lumMod val="25000"/>
                  </a:schemeClr>
                </a:solidFill>
              </a:rPr>
              <a:t>	= add up each of the12 months. </a:t>
            </a:r>
          </a:p>
          <a:p>
            <a:pPr lvl="1" algn="just">
              <a:buNone/>
            </a:pPr>
            <a:r>
              <a:rPr lang="en-AU" sz="2900" dirty="0">
                <a:solidFill>
                  <a:schemeClr val="bg2">
                    <a:lumMod val="25000"/>
                  </a:schemeClr>
                </a:solidFill>
              </a:rPr>
              <a:t>5. Note the difference between a </a:t>
            </a:r>
          </a:p>
          <a:p>
            <a:pPr lvl="1" algn="just">
              <a:buNone/>
            </a:pPr>
            <a:r>
              <a:rPr lang="en-AU" sz="2900" dirty="0">
                <a:solidFill>
                  <a:schemeClr val="bg2">
                    <a:lumMod val="25000"/>
                  </a:schemeClr>
                </a:solidFill>
              </a:rPr>
              <a:t>	Southern </a:t>
            </a:r>
            <a:r>
              <a:rPr lang="en-AU" sz="2900" dirty="0" err="1">
                <a:solidFill>
                  <a:schemeClr val="bg2">
                    <a:lumMod val="25000"/>
                  </a:schemeClr>
                </a:solidFill>
              </a:rPr>
              <a:t>vs</a:t>
            </a:r>
            <a:r>
              <a:rPr lang="en-AU" sz="2900" dirty="0">
                <a:solidFill>
                  <a:schemeClr val="bg2">
                    <a:lumMod val="25000"/>
                  </a:schemeClr>
                </a:solidFill>
              </a:rPr>
              <a:t> Northern hemisphere climate graph</a:t>
            </a:r>
          </a:p>
          <a:p>
            <a:pPr lvl="1" algn="just">
              <a:buNone/>
            </a:pPr>
            <a:r>
              <a:rPr lang="en-AU" sz="2900" dirty="0">
                <a:solidFill>
                  <a:schemeClr val="bg2">
                    <a:lumMod val="25000"/>
                  </a:schemeClr>
                </a:solidFill>
              </a:rPr>
              <a:t>6. Nth Qld map = hot dry winter, hot  wet summer.</a:t>
            </a:r>
          </a:p>
          <a:p>
            <a:pPr lvl="1" algn="just">
              <a:buNone/>
            </a:pPr>
            <a:r>
              <a:rPr lang="en-AU" sz="2900" dirty="0">
                <a:solidFill>
                  <a:schemeClr val="bg2">
                    <a:lumMod val="25000"/>
                  </a:schemeClr>
                </a:solidFill>
              </a:rPr>
              <a:t>7. Southern Australia = 4 seasons</a:t>
            </a:r>
          </a:p>
        </p:txBody>
      </p:sp>
      <p:pic>
        <p:nvPicPr>
          <p:cNvPr id="6146" name="Picture 2" descr="http://3.bp.blogspot.com/_GryhrBl08_E/S-j1bhnO69I/AAAAAAAAABs/lATYTkxyP7w/s1600/climate+graph+zhang.jpg"/>
          <p:cNvPicPr>
            <a:picLocks noChangeAspect="1" noChangeArrowheads="1"/>
          </p:cNvPicPr>
          <p:nvPr/>
        </p:nvPicPr>
        <p:blipFill>
          <a:blip r:embed="rId2" cstate="print"/>
          <a:srcRect/>
          <a:stretch>
            <a:fillRect/>
          </a:stretch>
        </p:blipFill>
        <p:spPr bwMode="auto">
          <a:xfrm>
            <a:off x="5148064" y="1628800"/>
            <a:ext cx="3995936" cy="348344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28800"/>
            <a:ext cx="4932040" cy="5229200"/>
          </a:xfrm>
        </p:spPr>
        <p:txBody>
          <a:bodyPr>
            <a:noAutofit/>
          </a:bodyPr>
          <a:lstStyle/>
          <a:p>
            <a:r>
              <a:rPr lang="en-AU" b="1" dirty="0">
                <a:solidFill>
                  <a:schemeClr val="bg2">
                    <a:lumMod val="25000"/>
                  </a:schemeClr>
                </a:solidFill>
              </a:rPr>
              <a:t>A THERMOMETER </a:t>
            </a:r>
            <a:r>
              <a:rPr lang="en-AU" dirty="0">
                <a:solidFill>
                  <a:schemeClr val="bg2">
                    <a:lumMod val="25000"/>
                  </a:schemeClr>
                </a:solidFill>
              </a:rPr>
              <a:t>measures the air temperature. </a:t>
            </a:r>
          </a:p>
          <a:p>
            <a:endParaRPr lang="en-AU" dirty="0">
              <a:solidFill>
                <a:schemeClr val="bg2">
                  <a:lumMod val="25000"/>
                </a:schemeClr>
              </a:solidFill>
            </a:endParaRPr>
          </a:p>
          <a:p>
            <a:r>
              <a:rPr lang="en-AU" b="1" dirty="0">
                <a:solidFill>
                  <a:schemeClr val="bg2">
                    <a:lumMod val="25000"/>
                  </a:schemeClr>
                </a:solidFill>
              </a:rPr>
              <a:t>A BAROMETER </a:t>
            </a:r>
            <a:r>
              <a:rPr lang="en-AU" dirty="0">
                <a:solidFill>
                  <a:schemeClr val="bg2">
                    <a:lumMod val="25000"/>
                  </a:schemeClr>
                </a:solidFill>
              </a:rPr>
              <a:t>measures air pressure.</a:t>
            </a:r>
          </a:p>
          <a:p>
            <a:endParaRPr lang="en-AU" dirty="0">
              <a:solidFill>
                <a:schemeClr val="bg2">
                  <a:lumMod val="25000"/>
                </a:schemeClr>
              </a:solidFill>
            </a:endParaRPr>
          </a:p>
          <a:p>
            <a:r>
              <a:rPr lang="en-AU" b="1" dirty="0">
                <a:solidFill>
                  <a:schemeClr val="bg2">
                    <a:lumMod val="25000"/>
                  </a:schemeClr>
                </a:solidFill>
              </a:rPr>
              <a:t>A RAIN GAUGE </a:t>
            </a:r>
            <a:r>
              <a:rPr lang="en-AU" dirty="0">
                <a:solidFill>
                  <a:schemeClr val="bg2">
                    <a:lumMod val="25000"/>
                  </a:schemeClr>
                </a:solidFill>
              </a:rPr>
              <a:t>measures the amount of rain that has fallen over a specific time period.</a:t>
            </a:r>
            <a:br>
              <a:rPr lang="en-AU" dirty="0">
                <a:solidFill>
                  <a:schemeClr val="bg2">
                    <a:lumMod val="25000"/>
                  </a:schemeClr>
                </a:solidFill>
              </a:rPr>
            </a:br>
            <a:br>
              <a:rPr lang="en-AU" dirty="0">
                <a:solidFill>
                  <a:schemeClr val="bg2">
                    <a:lumMod val="25000"/>
                  </a:schemeClr>
                </a:solidFill>
              </a:rPr>
            </a:br>
            <a:endParaRPr lang="en-AU" dirty="0">
              <a:solidFill>
                <a:schemeClr val="bg2">
                  <a:lumMod val="25000"/>
                </a:schemeClr>
              </a:solidFill>
            </a:endParaRPr>
          </a:p>
          <a:p>
            <a:pPr algn="just"/>
            <a:endParaRPr lang="en-AU" dirty="0">
              <a:solidFill>
                <a:schemeClr val="bg2">
                  <a:lumMod val="25000"/>
                </a:schemeClr>
              </a:solidFill>
            </a:endParaRPr>
          </a:p>
          <a:p>
            <a:endParaRPr lang="en-AU" dirty="0">
              <a:solidFill>
                <a:schemeClr val="bg2">
                  <a:lumMod val="25000"/>
                </a:schemeClr>
              </a:solidFill>
            </a:endParaRPr>
          </a:p>
        </p:txBody>
      </p:sp>
      <p:sp>
        <p:nvSpPr>
          <p:cNvPr id="4" name="Title 1"/>
          <p:cNvSpPr>
            <a:spLocks noGrp="1"/>
          </p:cNvSpPr>
          <p:nvPr>
            <p:ph type="title"/>
          </p:nvPr>
        </p:nvSpPr>
        <p:spPr>
          <a:xfrm>
            <a:off x="612648" y="228600"/>
            <a:ext cx="8153400" cy="990600"/>
          </a:xfrm>
        </p:spPr>
        <p:txBody>
          <a:bodyPr/>
          <a:lstStyle/>
          <a:p>
            <a:pPr algn="ctr"/>
            <a:r>
              <a:rPr lang="en-AU" b="1" dirty="0">
                <a:solidFill>
                  <a:schemeClr val="bg2">
                    <a:lumMod val="25000"/>
                  </a:schemeClr>
                </a:solidFill>
              </a:rPr>
              <a:t>WEATHER INSTRUMENTS</a:t>
            </a:r>
            <a:endParaRPr lang="en-AU" dirty="0">
              <a:solidFill>
                <a:schemeClr val="bg2">
                  <a:lumMod val="25000"/>
                </a:schemeClr>
              </a:solidFill>
            </a:endParaRPr>
          </a:p>
        </p:txBody>
      </p:sp>
      <p:pic>
        <p:nvPicPr>
          <p:cNvPr id="2050" name="Picture 2" descr="https://encrypted-tbn1.google.com/images?q=tbn:ANd9GcQbi_Q8e19XZOg_qDTzi9WD4jf5NsiaiGc-wAGBDzwIPGflyBfP"/>
          <p:cNvPicPr>
            <a:picLocks noChangeAspect="1" noChangeArrowheads="1"/>
          </p:cNvPicPr>
          <p:nvPr/>
        </p:nvPicPr>
        <p:blipFill>
          <a:blip r:embed="rId2" cstate="print"/>
          <a:srcRect/>
          <a:stretch>
            <a:fillRect/>
          </a:stretch>
        </p:blipFill>
        <p:spPr bwMode="auto">
          <a:xfrm>
            <a:off x="4860032" y="1700808"/>
            <a:ext cx="1495425" cy="3057525"/>
          </a:xfrm>
          <a:prstGeom prst="rect">
            <a:avLst/>
          </a:prstGeom>
          <a:noFill/>
        </p:spPr>
      </p:pic>
      <p:pic>
        <p:nvPicPr>
          <p:cNvPr id="2052" name="Picture 4" descr="https://encrypted-tbn3.google.com/images?q=tbn:ANd9GcT-xr4hdk5Kdw6zU1ocRZiGbVFvD_pvdOvBMUrN8fN365fxh_XE"/>
          <p:cNvPicPr>
            <a:picLocks noChangeAspect="1" noChangeArrowheads="1"/>
          </p:cNvPicPr>
          <p:nvPr/>
        </p:nvPicPr>
        <p:blipFill>
          <a:blip r:embed="rId3" cstate="print"/>
          <a:srcRect/>
          <a:stretch>
            <a:fillRect/>
          </a:stretch>
        </p:blipFill>
        <p:spPr bwMode="auto">
          <a:xfrm>
            <a:off x="6732240" y="1628800"/>
            <a:ext cx="2171700" cy="2105026"/>
          </a:xfrm>
          <a:prstGeom prst="rect">
            <a:avLst/>
          </a:prstGeom>
          <a:noFill/>
        </p:spPr>
      </p:pic>
      <p:pic>
        <p:nvPicPr>
          <p:cNvPr id="2054" name="Picture 6" descr="http://www.getprice.com.au/images/uploadimg/2161/347.jpg"/>
          <p:cNvPicPr>
            <a:picLocks noChangeAspect="1" noChangeArrowheads="1"/>
          </p:cNvPicPr>
          <p:nvPr/>
        </p:nvPicPr>
        <p:blipFill>
          <a:blip r:embed="rId4" cstate="print"/>
          <a:srcRect/>
          <a:stretch>
            <a:fillRect/>
          </a:stretch>
        </p:blipFill>
        <p:spPr bwMode="auto">
          <a:xfrm>
            <a:off x="6732240" y="3861048"/>
            <a:ext cx="2143894" cy="269914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28800"/>
            <a:ext cx="4860032" cy="5229200"/>
          </a:xfrm>
        </p:spPr>
        <p:txBody>
          <a:bodyPr>
            <a:noAutofit/>
          </a:bodyPr>
          <a:lstStyle/>
          <a:p>
            <a:r>
              <a:rPr lang="en-AU" b="1" dirty="0">
                <a:solidFill>
                  <a:schemeClr val="bg2">
                    <a:lumMod val="25000"/>
                  </a:schemeClr>
                </a:solidFill>
              </a:rPr>
              <a:t>A WIND VANE </a:t>
            </a:r>
            <a:r>
              <a:rPr lang="en-AU" dirty="0">
                <a:solidFill>
                  <a:schemeClr val="bg2">
                    <a:lumMod val="25000"/>
                  </a:schemeClr>
                </a:solidFill>
              </a:rPr>
              <a:t>is an instrument that determines the direction from which the wind is blowing. </a:t>
            </a:r>
          </a:p>
          <a:p>
            <a:pPr>
              <a:buNone/>
            </a:pPr>
            <a:endParaRPr lang="en-AU" dirty="0">
              <a:solidFill>
                <a:schemeClr val="bg2">
                  <a:lumMod val="25000"/>
                </a:schemeClr>
              </a:solidFill>
            </a:endParaRPr>
          </a:p>
          <a:p>
            <a:r>
              <a:rPr lang="en-AU" b="1" dirty="0">
                <a:solidFill>
                  <a:schemeClr val="bg2">
                    <a:lumMod val="25000"/>
                  </a:schemeClr>
                </a:solidFill>
              </a:rPr>
              <a:t>An ANEMOMETER </a:t>
            </a:r>
            <a:r>
              <a:rPr lang="en-AU" dirty="0">
                <a:solidFill>
                  <a:schemeClr val="bg2">
                    <a:lumMod val="25000"/>
                  </a:schemeClr>
                </a:solidFill>
              </a:rPr>
              <a:t>measures wind speed. The cups catch the wind, turning a dial attached to the instrument </a:t>
            </a:r>
            <a:br>
              <a:rPr lang="en-AU" dirty="0">
                <a:solidFill>
                  <a:schemeClr val="bg2">
                    <a:lumMod val="25000"/>
                  </a:schemeClr>
                </a:solidFill>
              </a:rPr>
            </a:br>
            <a:br>
              <a:rPr lang="en-AU" dirty="0">
                <a:solidFill>
                  <a:schemeClr val="bg2">
                    <a:lumMod val="25000"/>
                  </a:schemeClr>
                </a:solidFill>
              </a:rPr>
            </a:br>
            <a:endParaRPr lang="en-AU" dirty="0">
              <a:solidFill>
                <a:schemeClr val="bg2">
                  <a:lumMod val="25000"/>
                </a:schemeClr>
              </a:solidFill>
            </a:endParaRPr>
          </a:p>
          <a:p>
            <a:pPr algn="just"/>
            <a:endParaRPr lang="en-AU" dirty="0">
              <a:solidFill>
                <a:schemeClr val="bg2">
                  <a:lumMod val="25000"/>
                </a:schemeClr>
              </a:solidFill>
            </a:endParaRPr>
          </a:p>
          <a:p>
            <a:endParaRPr lang="en-AU" dirty="0">
              <a:solidFill>
                <a:schemeClr val="bg2">
                  <a:lumMod val="25000"/>
                </a:schemeClr>
              </a:solidFill>
            </a:endParaRPr>
          </a:p>
        </p:txBody>
      </p:sp>
      <p:sp>
        <p:nvSpPr>
          <p:cNvPr id="4" name="Title 1"/>
          <p:cNvSpPr>
            <a:spLocks noGrp="1"/>
          </p:cNvSpPr>
          <p:nvPr>
            <p:ph type="title"/>
          </p:nvPr>
        </p:nvSpPr>
        <p:spPr>
          <a:xfrm>
            <a:off x="612648" y="228600"/>
            <a:ext cx="8153400" cy="990600"/>
          </a:xfrm>
        </p:spPr>
        <p:txBody>
          <a:bodyPr/>
          <a:lstStyle/>
          <a:p>
            <a:pPr algn="ctr"/>
            <a:r>
              <a:rPr lang="en-AU" b="1" dirty="0">
                <a:solidFill>
                  <a:schemeClr val="bg2">
                    <a:lumMod val="25000"/>
                  </a:schemeClr>
                </a:solidFill>
              </a:rPr>
              <a:t>WEATHER INSTRUMENTS</a:t>
            </a:r>
            <a:endParaRPr lang="en-AU" dirty="0">
              <a:solidFill>
                <a:schemeClr val="bg2">
                  <a:lumMod val="25000"/>
                </a:schemeClr>
              </a:solidFill>
            </a:endParaRPr>
          </a:p>
        </p:txBody>
      </p:sp>
      <p:pic>
        <p:nvPicPr>
          <p:cNvPr id="1026" name="Picture 2" descr="http://t2.gstatic.com/images?q=tbn:ANd9GcThKwx-ukrS_2iLon4JUAw3U36VgyzXghSCxw1HYpyABBj6fnhq_tnbURxM"/>
          <p:cNvPicPr>
            <a:picLocks noChangeAspect="1" noChangeArrowheads="1"/>
          </p:cNvPicPr>
          <p:nvPr/>
        </p:nvPicPr>
        <p:blipFill>
          <a:blip r:embed="rId2" cstate="print"/>
          <a:srcRect/>
          <a:stretch>
            <a:fillRect/>
          </a:stretch>
        </p:blipFill>
        <p:spPr bwMode="auto">
          <a:xfrm>
            <a:off x="4499993" y="1628800"/>
            <a:ext cx="1872208" cy="1897395"/>
          </a:xfrm>
          <a:prstGeom prst="rect">
            <a:avLst/>
          </a:prstGeom>
          <a:noFill/>
        </p:spPr>
      </p:pic>
      <p:pic>
        <p:nvPicPr>
          <p:cNvPr id="1028" name="Picture 4" descr="http://www.daviddarling.info/images/anemometer.jpg"/>
          <p:cNvPicPr>
            <a:picLocks noChangeAspect="1" noChangeArrowheads="1"/>
          </p:cNvPicPr>
          <p:nvPr/>
        </p:nvPicPr>
        <p:blipFill>
          <a:blip r:embed="rId3" cstate="print"/>
          <a:srcRect/>
          <a:stretch>
            <a:fillRect/>
          </a:stretch>
        </p:blipFill>
        <p:spPr bwMode="auto">
          <a:xfrm>
            <a:off x="6657975" y="3284984"/>
            <a:ext cx="2486025" cy="33909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28800"/>
            <a:ext cx="5364088" cy="5229200"/>
          </a:xfrm>
        </p:spPr>
        <p:txBody>
          <a:bodyPr>
            <a:noAutofit/>
          </a:bodyPr>
          <a:lstStyle/>
          <a:p>
            <a:r>
              <a:rPr lang="en-AU" b="1" dirty="0">
                <a:solidFill>
                  <a:schemeClr val="bg2">
                    <a:lumMod val="25000"/>
                  </a:schemeClr>
                </a:solidFill>
              </a:rPr>
              <a:t>The BEAUFORT SCALE is </a:t>
            </a:r>
            <a:r>
              <a:rPr lang="en-AU" dirty="0">
                <a:solidFill>
                  <a:schemeClr val="bg2">
                    <a:lumMod val="25000"/>
                  </a:schemeClr>
                </a:solidFill>
              </a:rPr>
              <a:t>a measure that relates wind speed to observed conditions at sea or on land.</a:t>
            </a:r>
          </a:p>
          <a:p>
            <a:pPr>
              <a:buNone/>
            </a:pPr>
            <a:endParaRPr lang="en-AU" dirty="0">
              <a:solidFill>
                <a:schemeClr val="bg2">
                  <a:lumMod val="25000"/>
                </a:schemeClr>
              </a:solidFill>
            </a:endParaRPr>
          </a:p>
          <a:p>
            <a:r>
              <a:rPr lang="en-AU" dirty="0">
                <a:solidFill>
                  <a:schemeClr val="bg2">
                    <a:lumMod val="25000"/>
                  </a:schemeClr>
                </a:solidFill>
              </a:rPr>
              <a:t>The </a:t>
            </a:r>
            <a:r>
              <a:rPr lang="en-AU" b="1" dirty="0">
                <a:solidFill>
                  <a:schemeClr val="bg2">
                    <a:lumMod val="25000"/>
                  </a:schemeClr>
                </a:solidFill>
              </a:rPr>
              <a:t>CLOUD CHART </a:t>
            </a:r>
            <a:r>
              <a:rPr lang="en-AU" dirty="0">
                <a:solidFill>
                  <a:schemeClr val="bg2">
                    <a:lumMod val="25000"/>
                  </a:schemeClr>
                </a:solidFill>
              </a:rPr>
              <a:t>includes </a:t>
            </a:r>
            <a:r>
              <a:rPr lang="en-AU" i="1" dirty="0">
                <a:solidFill>
                  <a:schemeClr val="bg2">
                    <a:lumMod val="25000"/>
                  </a:schemeClr>
                </a:solidFill>
              </a:rPr>
              <a:t>cloud</a:t>
            </a:r>
            <a:r>
              <a:rPr lang="en-AU" dirty="0">
                <a:solidFill>
                  <a:schemeClr val="bg2">
                    <a:lumMod val="25000"/>
                  </a:schemeClr>
                </a:solidFill>
              </a:rPr>
              <a:t> names such as cirrus, cumulus, stratus, altocumulus, altostratus, and cumulonimbus</a:t>
            </a:r>
            <a:br>
              <a:rPr lang="en-AU" dirty="0"/>
            </a:br>
            <a:br>
              <a:rPr lang="en-AU" dirty="0"/>
            </a:br>
            <a:endParaRPr lang="en-AU" dirty="0"/>
          </a:p>
          <a:p>
            <a:pPr algn="just"/>
            <a:endParaRPr lang="en-AU" dirty="0"/>
          </a:p>
          <a:p>
            <a:endParaRPr lang="en-AU" dirty="0"/>
          </a:p>
        </p:txBody>
      </p:sp>
      <p:sp>
        <p:nvSpPr>
          <p:cNvPr id="4" name="Title 1"/>
          <p:cNvSpPr>
            <a:spLocks noGrp="1"/>
          </p:cNvSpPr>
          <p:nvPr>
            <p:ph type="title"/>
          </p:nvPr>
        </p:nvSpPr>
        <p:spPr>
          <a:xfrm>
            <a:off x="612648" y="228600"/>
            <a:ext cx="8153400" cy="990600"/>
          </a:xfrm>
        </p:spPr>
        <p:txBody>
          <a:bodyPr/>
          <a:lstStyle/>
          <a:p>
            <a:pPr algn="ctr"/>
            <a:r>
              <a:rPr lang="en-AU" b="1" dirty="0">
                <a:solidFill>
                  <a:schemeClr val="bg2">
                    <a:lumMod val="25000"/>
                  </a:schemeClr>
                </a:solidFill>
              </a:rPr>
              <a:t>WEATHER INSTRUMENTS</a:t>
            </a:r>
            <a:endParaRPr lang="en-AU" dirty="0">
              <a:solidFill>
                <a:schemeClr val="bg2">
                  <a:lumMod val="25000"/>
                </a:schemeClr>
              </a:solidFill>
            </a:endParaRPr>
          </a:p>
        </p:txBody>
      </p:sp>
      <p:pic>
        <p:nvPicPr>
          <p:cNvPr id="70658" name="Picture 2" descr="http://boatinginfousa.com.dnnmax.com/portals/0/beaufortscale.jpg"/>
          <p:cNvPicPr>
            <a:picLocks noChangeAspect="1" noChangeArrowheads="1"/>
          </p:cNvPicPr>
          <p:nvPr/>
        </p:nvPicPr>
        <p:blipFill>
          <a:blip r:embed="rId2" cstate="print"/>
          <a:srcRect/>
          <a:stretch>
            <a:fillRect/>
          </a:stretch>
        </p:blipFill>
        <p:spPr bwMode="auto">
          <a:xfrm>
            <a:off x="6012160" y="1772816"/>
            <a:ext cx="2264768" cy="2808312"/>
          </a:xfrm>
          <a:prstGeom prst="rect">
            <a:avLst/>
          </a:prstGeom>
          <a:noFill/>
        </p:spPr>
      </p:pic>
      <p:pic>
        <p:nvPicPr>
          <p:cNvPr id="70660" name="Picture 4" descr="https://encrypted-tbn3.google.com/images?q=tbn:ANd9GcSc3O2MBWl596d0qXzuQ4fxrCUrlKx7UMEkXpL52jdDDqOyFeb4FA"/>
          <p:cNvPicPr>
            <a:picLocks noChangeAspect="1" noChangeArrowheads="1"/>
          </p:cNvPicPr>
          <p:nvPr/>
        </p:nvPicPr>
        <p:blipFill>
          <a:blip r:embed="rId3" cstate="print"/>
          <a:srcRect/>
          <a:stretch>
            <a:fillRect/>
          </a:stretch>
        </p:blipFill>
        <p:spPr bwMode="auto">
          <a:xfrm>
            <a:off x="5868144" y="4653136"/>
            <a:ext cx="2880320" cy="201301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442520" cy="990600"/>
          </a:xfrm>
        </p:spPr>
        <p:txBody>
          <a:bodyPr/>
          <a:lstStyle/>
          <a:p>
            <a:pPr algn="ctr"/>
            <a:r>
              <a:rPr lang="en-AU" b="1" dirty="0">
                <a:solidFill>
                  <a:schemeClr val="bg2">
                    <a:lumMod val="25000"/>
                  </a:schemeClr>
                </a:solidFill>
              </a:rPr>
              <a:t>TYPES OF PHOTOGRAPHS</a:t>
            </a:r>
          </a:p>
        </p:txBody>
      </p:sp>
      <p:sp>
        <p:nvSpPr>
          <p:cNvPr id="3" name="Content Placeholder 2"/>
          <p:cNvSpPr>
            <a:spLocks noGrp="1"/>
          </p:cNvSpPr>
          <p:nvPr>
            <p:ph idx="1"/>
          </p:nvPr>
        </p:nvSpPr>
        <p:spPr>
          <a:xfrm>
            <a:off x="0" y="1600200"/>
            <a:ext cx="9144000" cy="5429200"/>
          </a:xfrm>
        </p:spPr>
        <p:txBody>
          <a:bodyPr>
            <a:normAutofit/>
          </a:bodyPr>
          <a:lstStyle/>
          <a:p>
            <a:r>
              <a:rPr lang="en-AU" sz="2800" dirty="0">
                <a:solidFill>
                  <a:schemeClr val="bg2">
                    <a:lumMod val="25000"/>
                  </a:schemeClr>
                </a:solidFill>
              </a:rPr>
              <a:t>Geographers use photos as a tool to identify and record geographic features and information. </a:t>
            </a:r>
          </a:p>
          <a:p>
            <a:r>
              <a:rPr lang="en-AU" sz="2800" dirty="0">
                <a:solidFill>
                  <a:schemeClr val="bg2">
                    <a:lumMod val="25000"/>
                  </a:schemeClr>
                </a:solidFill>
              </a:rPr>
              <a:t>The four main types of photos are:</a:t>
            </a:r>
          </a:p>
          <a:p>
            <a:pPr lvl="1"/>
            <a:r>
              <a:rPr lang="en-AU" sz="2800" b="1" dirty="0">
                <a:solidFill>
                  <a:schemeClr val="bg2">
                    <a:lumMod val="25000"/>
                  </a:schemeClr>
                </a:solidFill>
              </a:rPr>
              <a:t>ground</a:t>
            </a:r>
            <a:r>
              <a:rPr lang="en-AU" sz="2800" dirty="0">
                <a:solidFill>
                  <a:schemeClr val="bg2">
                    <a:lumMod val="25000"/>
                  </a:schemeClr>
                </a:solidFill>
              </a:rPr>
              <a:t> photos</a:t>
            </a:r>
          </a:p>
          <a:p>
            <a:pPr lvl="1"/>
            <a:r>
              <a:rPr lang="en-AU" sz="2800" b="1" dirty="0">
                <a:solidFill>
                  <a:schemeClr val="bg2">
                    <a:lumMod val="25000"/>
                  </a:schemeClr>
                </a:solidFill>
              </a:rPr>
              <a:t>vertical </a:t>
            </a:r>
            <a:r>
              <a:rPr lang="en-AU" sz="2800" dirty="0">
                <a:solidFill>
                  <a:schemeClr val="bg2">
                    <a:lumMod val="25000"/>
                  </a:schemeClr>
                </a:solidFill>
              </a:rPr>
              <a:t>aerial photos</a:t>
            </a:r>
            <a:r>
              <a:rPr lang="en-AU" sz="2800" b="1" dirty="0">
                <a:solidFill>
                  <a:schemeClr val="bg2">
                    <a:lumMod val="25000"/>
                  </a:schemeClr>
                </a:solidFill>
              </a:rPr>
              <a:t>      </a:t>
            </a:r>
            <a:endParaRPr lang="en-AU" sz="2800" dirty="0">
              <a:solidFill>
                <a:schemeClr val="bg2">
                  <a:lumMod val="25000"/>
                </a:schemeClr>
              </a:solidFill>
            </a:endParaRPr>
          </a:p>
          <a:p>
            <a:pPr lvl="1"/>
            <a:r>
              <a:rPr lang="en-AU" sz="2800" b="1" dirty="0">
                <a:solidFill>
                  <a:schemeClr val="bg2">
                    <a:lumMod val="25000"/>
                  </a:schemeClr>
                </a:solidFill>
              </a:rPr>
              <a:t>oblique </a:t>
            </a:r>
            <a:r>
              <a:rPr lang="en-AU" sz="2800" dirty="0">
                <a:solidFill>
                  <a:schemeClr val="bg2">
                    <a:lumMod val="25000"/>
                  </a:schemeClr>
                </a:solidFill>
              </a:rPr>
              <a:t>aerial photos</a:t>
            </a:r>
          </a:p>
          <a:p>
            <a:pPr lvl="1"/>
            <a:r>
              <a:rPr lang="en-AU" sz="2800" b="1" dirty="0">
                <a:solidFill>
                  <a:schemeClr val="bg2">
                    <a:lumMod val="25000"/>
                  </a:schemeClr>
                </a:solidFill>
              </a:rPr>
              <a:t>satellite</a:t>
            </a:r>
            <a:r>
              <a:rPr lang="en-AU" sz="2800" dirty="0">
                <a:solidFill>
                  <a:schemeClr val="bg2">
                    <a:lumMod val="25000"/>
                  </a:schemeClr>
                </a:solidFill>
              </a:rPr>
              <a:t> images.</a:t>
            </a:r>
          </a:p>
          <a:p>
            <a:endParaRPr lang="en-AU" sz="2800" dirty="0">
              <a:solidFill>
                <a:schemeClr val="bg2">
                  <a:lumMod val="25000"/>
                </a:schemeClr>
              </a:solidFill>
            </a:endParaRPr>
          </a:p>
          <a:p>
            <a:r>
              <a:rPr lang="en-AU" sz="2800" dirty="0">
                <a:solidFill>
                  <a:schemeClr val="bg2">
                    <a:lumMod val="25000"/>
                  </a:schemeClr>
                </a:solidFill>
              </a:rPr>
              <a:t>All types are valuable tools as sources of information that geographers use to make observations and decisions  </a:t>
            </a:r>
          </a:p>
          <a:p>
            <a:endParaRPr lang="en-AU" sz="2800" dirty="0">
              <a:solidFill>
                <a:schemeClr val="bg2">
                  <a:lumMod val="2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442520" cy="990600"/>
          </a:xfrm>
        </p:spPr>
        <p:txBody>
          <a:bodyPr/>
          <a:lstStyle/>
          <a:p>
            <a:pPr algn="ctr"/>
            <a:r>
              <a:rPr lang="en-AU" b="1" dirty="0">
                <a:solidFill>
                  <a:schemeClr val="bg2">
                    <a:lumMod val="25000"/>
                  </a:schemeClr>
                </a:solidFill>
              </a:rPr>
              <a:t>TYPES OF PHOTOGRAPHS</a:t>
            </a:r>
          </a:p>
        </p:txBody>
      </p:sp>
      <p:pic>
        <p:nvPicPr>
          <p:cNvPr id="1026" name="Picture 2"/>
          <p:cNvPicPr>
            <a:picLocks noChangeAspect="1" noChangeArrowheads="1"/>
          </p:cNvPicPr>
          <p:nvPr/>
        </p:nvPicPr>
        <p:blipFill>
          <a:blip r:embed="rId2" cstate="print"/>
          <a:srcRect/>
          <a:stretch>
            <a:fillRect/>
          </a:stretch>
        </p:blipFill>
        <p:spPr bwMode="auto">
          <a:xfrm>
            <a:off x="1187624" y="1556792"/>
            <a:ext cx="7011806" cy="507475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442520" cy="990600"/>
          </a:xfrm>
        </p:spPr>
        <p:txBody>
          <a:bodyPr/>
          <a:lstStyle/>
          <a:p>
            <a:pPr algn="ctr"/>
            <a:r>
              <a:rPr lang="en-AU" b="1" dirty="0">
                <a:solidFill>
                  <a:schemeClr val="bg2">
                    <a:lumMod val="25000"/>
                  </a:schemeClr>
                </a:solidFill>
              </a:rPr>
              <a:t>TYPES OF PHOTOGRAPHS</a:t>
            </a:r>
          </a:p>
        </p:txBody>
      </p:sp>
      <p:sp>
        <p:nvSpPr>
          <p:cNvPr id="3" name="Content Placeholder 2"/>
          <p:cNvSpPr>
            <a:spLocks noGrp="1"/>
          </p:cNvSpPr>
          <p:nvPr>
            <p:ph idx="1"/>
          </p:nvPr>
        </p:nvSpPr>
        <p:spPr>
          <a:xfrm>
            <a:off x="0" y="1600200"/>
            <a:ext cx="9396536" cy="4495800"/>
          </a:xfrm>
        </p:spPr>
        <p:txBody>
          <a:bodyPr>
            <a:noAutofit/>
          </a:bodyPr>
          <a:lstStyle/>
          <a:p>
            <a:r>
              <a:rPr lang="en-AU" sz="2800" dirty="0">
                <a:solidFill>
                  <a:schemeClr val="bg2">
                    <a:lumMod val="25000"/>
                  </a:schemeClr>
                </a:solidFill>
              </a:rPr>
              <a:t> Ground Photo – taken at ground level with the camera pointed horizontally</a:t>
            </a:r>
          </a:p>
        </p:txBody>
      </p:sp>
      <p:pic>
        <p:nvPicPr>
          <p:cNvPr id="1026" name="Picture 2" descr="http://dvca.cricketvictoria.com.au/files/ground_BUND%20UNIT%20view%201.JPG"/>
          <p:cNvPicPr>
            <a:picLocks noChangeAspect="1" noChangeArrowheads="1"/>
          </p:cNvPicPr>
          <p:nvPr/>
        </p:nvPicPr>
        <p:blipFill>
          <a:blip r:embed="rId2" cstate="print"/>
          <a:srcRect/>
          <a:stretch>
            <a:fillRect/>
          </a:stretch>
        </p:blipFill>
        <p:spPr bwMode="auto">
          <a:xfrm>
            <a:off x="1835696" y="2780928"/>
            <a:ext cx="4968552" cy="372641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solidFill>
                  <a:schemeClr val="bg2">
                    <a:lumMod val="25000"/>
                  </a:schemeClr>
                </a:solidFill>
              </a:rPr>
              <a:t>Aerial photographs</a:t>
            </a:r>
          </a:p>
          <a:p>
            <a:pPr lvl="1"/>
            <a:r>
              <a:rPr lang="en-AU" dirty="0">
                <a:solidFill>
                  <a:schemeClr val="bg2">
                    <a:lumMod val="25000"/>
                  </a:schemeClr>
                </a:solidFill>
              </a:rPr>
              <a:t>Vertical</a:t>
            </a:r>
          </a:p>
          <a:p>
            <a:pPr lvl="1"/>
            <a:endParaRPr lang="en-AU" dirty="0">
              <a:solidFill>
                <a:schemeClr val="bg2">
                  <a:lumMod val="25000"/>
                </a:schemeClr>
              </a:solidFill>
            </a:endParaRPr>
          </a:p>
          <a:p>
            <a:pPr lvl="1"/>
            <a:endParaRPr lang="en-AU" dirty="0">
              <a:solidFill>
                <a:schemeClr val="bg2">
                  <a:lumMod val="25000"/>
                </a:schemeClr>
              </a:solidFill>
            </a:endParaRPr>
          </a:p>
          <a:p>
            <a:pPr lvl="1"/>
            <a:endParaRPr lang="en-AU" dirty="0">
              <a:solidFill>
                <a:schemeClr val="bg2">
                  <a:lumMod val="25000"/>
                </a:schemeClr>
              </a:solidFill>
            </a:endParaRPr>
          </a:p>
          <a:p>
            <a:pPr lvl="1"/>
            <a:endParaRPr lang="en-AU" dirty="0">
              <a:solidFill>
                <a:schemeClr val="bg2">
                  <a:lumMod val="25000"/>
                </a:schemeClr>
              </a:solidFill>
            </a:endParaRPr>
          </a:p>
          <a:p>
            <a:pPr lvl="1"/>
            <a:endParaRPr lang="en-AU" dirty="0">
              <a:solidFill>
                <a:schemeClr val="bg2">
                  <a:lumMod val="25000"/>
                </a:schemeClr>
              </a:solidFill>
            </a:endParaRPr>
          </a:p>
        </p:txBody>
      </p:sp>
      <p:pic>
        <p:nvPicPr>
          <p:cNvPr id="27650" name="Picture 2" descr="http://www.dse.vic.gov.au/__data/assets/image/0003/104646/point_nepean_2004_aerial_photo.jpg"/>
          <p:cNvPicPr>
            <a:picLocks noChangeAspect="1" noChangeArrowheads="1"/>
          </p:cNvPicPr>
          <p:nvPr/>
        </p:nvPicPr>
        <p:blipFill>
          <a:blip r:embed="rId2" cstate="print"/>
          <a:srcRect/>
          <a:stretch>
            <a:fillRect/>
          </a:stretch>
        </p:blipFill>
        <p:spPr bwMode="auto">
          <a:xfrm>
            <a:off x="467544" y="2852936"/>
            <a:ext cx="4055891" cy="3658812"/>
          </a:xfrm>
          <a:prstGeom prst="rect">
            <a:avLst/>
          </a:prstGeom>
          <a:noFill/>
        </p:spPr>
      </p:pic>
      <p:pic>
        <p:nvPicPr>
          <p:cNvPr id="27652" name="Picture 4" descr="http://www.exceptional.org.au/images/decorative/SouthBrisbaneAerial.jpg"/>
          <p:cNvPicPr>
            <a:picLocks noChangeAspect="1" noChangeArrowheads="1"/>
          </p:cNvPicPr>
          <p:nvPr/>
        </p:nvPicPr>
        <p:blipFill>
          <a:blip r:embed="rId3" cstate="print"/>
          <a:srcRect/>
          <a:stretch>
            <a:fillRect/>
          </a:stretch>
        </p:blipFill>
        <p:spPr bwMode="auto">
          <a:xfrm>
            <a:off x="4608131" y="1556792"/>
            <a:ext cx="4379828" cy="2952328"/>
          </a:xfrm>
          <a:prstGeom prst="rect">
            <a:avLst/>
          </a:prstGeom>
          <a:noFill/>
        </p:spPr>
      </p:pic>
      <p:sp>
        <p:nvSpPr>
          <p:cNvPr id="6" name="Title 1"/>
          <p:cNvSpPr txBox="1">
            <a:spLocks/>
          </p:cNvSpPr>
          <p:nvPr/>
        </p:nvSpPr>
        <p:spPr>
          <a:xfrm>
            <a:off x="323528" y="228600"/>
            <a:ext cx="844252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rPr>
              <a:t>TYPES OF PHOTOGRAPHS</a:t>
            </a:r>
          </a:p>
        </p:txBody>
      </p:sp>
      <p:sp>
        <p:nvSpPr>
          <p:cNvPr id="8" name="Rectangle 7"/>
          <p:cNvSpPr/>
          <p:nvPr/>
        </p:nvSpPr>
        <p:spPr>
          <a:xfrm>
            <a:off x="4860032" y="4653136"/>
            <a:ext cx="3888432" cy="492443"/>
          </a:xfrm>
          <a:prstGeom prst="rect">
            <a:avLst/>
          </a:prstGeom>
        </p:spPr>
        <p:txBody>
          <a:bodyPr wrap="square">
            <a:spAutoFit/>
          </a:bodyPr>
          <a:lstStyle/>
          <a:p>
            <a:pPr lvl="1" algn="ctr"/>
            <a:r>
              <a:rPr lang="en-AU" sz="2600" dirty="0"/>
              <a:t>Oblique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a:solidFill>
                  <a:schemeClr val="bg2">
                    <a:lumMod val="25000"/>
                  </a:schemeClr>
                </a:solidFill>
              </a:rPr>
              <a:t>MAP INTERPRETATION / TYPES OF MAPS</a:t>
            </a:r>
            <a:r>
              <a:rPr lang="en-AU" dirty="0">
                <a:solidFill>
                  <a:schemeClr val="bg2">
                    <a:lumMod val="25000"/>
                  </a:schemeClr>
                </a:solidFill>
              </a:rPr>
              <a:t> </a:t>
            </a:r>
          </a:p>
        </p:txBody>
      </p:sp>
      <p:sp>
        <p:nvSpPr>
          <p:cNvPr id="3" name="Content Placeholder 2"/>
          <p:cNvSpPr>
            <a:spLocks noGrp="1"/>
          </p:cNvSpPr>
          <p:nvPr>
            <p:ph sz="quarter" idx="1"/>
          </p:nvPr>
        </p:nvSpPr>
        <p:spPr>
          <a:xfrm>
            <a:off x="0" y="1484784"/>
            <a:ext cx="9144000" cy="4495800"/>
          </a:xfrm>
        </p:spPr>
        <p:txBody>
          <a:bodyPr/>
          <a:lstStyle/>
          <a:p>
            <a:pPr algn="just"/>
            <a:r>
              <a:rPr lang="en-AU" dirty="0">
                <a:solidFill>
                  <a:schemeClr val="bg2">
                    <a:lumMod val="25000"/>
                  </a:schemeClr>
                </a:solidFill>
              </a:rPr>
              <a:t>Maps are a representation of a part or whole of the Earth’s surface. As you should already know they can be done in different ways. There are various types of maps (</a:t>
            </a:r>
            <a:r>
              <a:rPr lang="en-US" dirty="0">
                <a:solidFill>
                  <a:schemeClr val="bg2">
                    <a:lumMod val="25000"/>
                  </a:schemeClr>
                </a:solidFill>
              </a:rPr>
              <a:t>physical, political, topographic, thematic). </a:t>
            </a:r>
            <a:endParaRPr lang="en-AU" dirty="0">
              <a:solidFill>
                <a:schemeClr val="bg2">
                  <a:lumMod val="2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700919" y="3284984"/>
            <a:ext cx="8050048" cy="357301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solidFill>
                  <a:schemeClr val="bg2">
                    <a:lumMod val="25000"/>
                  </a:schemeClr>
                </a:solidFill>
              </a:rPr>
              <a:t>Satellite</a:t>
            </a:r>
          </a:p>
        </p:txBody>
      </p:sp>
      <p:pic>
        <p:nvPicPr>
          <p:cNvPr id="28674" name="Picture 2" descr="http://t0.gstatic.com/images?q=tbn:ANd9GcRhi7X9WO4d7HCvzJONpCBimzJZkkvpT8XLY8COp3c-aTV10-DL"/>
          <p:cNvPicPr>
            <a:picLocks noChangeAspect="1" noChangeArrowheads="1"/>
          </p:cNvPicPr>
          <p:nvPr/>
        </p:nvPicPr>
        <p:blipFill>
          <a:blip r:embed="rId2" cstate="print"/>
          <a:srcRect/>
          <a:stretch>
            <a:fillRect/>
          </a:stretch>
        </p:blipFill>
        <p:spPr bwMode="auto">
          <a:xfrm>
            <a:off x="4067943" y="1700808"/>
            <a:ext cx="3941507" cy="2952328"/>
          </a:xfrm>
          <a:prstGeom prst="rect">
            <a:avLst/>
          </a:prstGeom>
          <a:noFill/>
        </p:spPr>
      </p:pic>
      <p:pic>
        <p:nvPicPr>
          <p:cNvPr id="28676" name="Picture 4" descr="http://geology.com/satellite/texas-satellite-image-m.jpg"/>
          <p:cNvPicPr>
            <a:picLocks noChangeAspect="1" noChangeArrowheads="1"/>
          </p:cNvPicPr>
          <p:nvPr/>
        </p:nvPicPr>
        <p:blipFill>
          <a:blip r:embed="rId3" cstate="print"/>
          <a:srcRect/>
          <a:stretch>
            <a:fillRect/>
          </a:stretch>
        </p:blipFill>
        <p:spPr bwMode="auto">
          <a:xfrm>
            <a:off x="395536" y="2924944"/>
            <a:ext cx="3539154" cy="3356992"/>
          </a:xfrm>
          <a:prstGeom prst="rect">
            <a:avLst/>
          </a:prstGeom>
          <a:noFill/>
        </p:spPr>
      </p:pic>
      <p:sp>
        <p:nvSpPr>
          <p:cNvPr id="8" name="Title 1"/>
          <p:cNvSpPr txBox="1">
            <a:spLocks/>
          </p:cNvSpPr>
          <p:nvPr/>
        </p:nvSpPr>
        <p:spPr>
          <a:xfrm>
            <a:off x="323528" y="228600"/>
            <a:ext cx="844252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rPr>
              <a:t>TYPES OF PHOTOGRAPHS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495800"/>
          </a:xfrm>
        </p:spPr>
        <p:txBody>
          <a:bodyPr>
            <a:normAutofit/>
          </a:bodyPr>
          <a:lstStyle/>
          <a:p>
            <a:pPr algn="just"/>
            <a:r>
              <a:rPr lang="en-AU" sz="2800" b="1" dirty="0">
                <a:solidFill>
                  <a:schemeClr val="bg2">
                    <a:lumMod val="25000"/>
                  </a:schemeClr>
                </a:solidFill>
              </a:rPr>
              <a:t>COMPARING PHOTOS WITH MAPS</a:t>
            </a:r>
            <a:r>
              <a:rPr lang="en-AU" sz="2800" dirty="0">
                <a:solidFill>
                  <a:schemeClr val="bg2">
                    <a:lumMod val="25000"/>
                  </a:schemeClr>
                </a:solidFill>
              </a:rPr>
              <a:t> - Geographers often compare aerial photos with topographic maps to get a fuller understanding of an area. </a:t>
            </a:r>
          </a:p>
        </p:txBody>
      </p:sp>
      <p:sp>
        <p:nvSpPr>
          <p:cNvPr id="8" name="Title 1"/>
          <p:cNvSpPr txBox="1">
            <a:spLocks/>
          </p:cNvSpPr>
          <p:nvPr/>
        </p:nvSpPr>
        <p:spPr>
          <a:xfrm>
            <a:off x="323528" y="228600"/>
            <a:ext cx="844252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chemeClr val="bg2">
                    <a:lumMod val="25000"/>
                  </a:schemeClr>
                </a:solidFill>
                <a:effectLst/>
                <a:uLnTx/>
                <a:uFillTx/>
                <a:latin typeface="+mj-lt"/>
                <a:ea typeface="+mj-ea"/>
                <a:cs typeface="+mj-cs"/>
              </a:rPr>
              <a:t>TYPES OF PHOTOGRAPHS</a:t>
            </a:r>
          </a:p>
        </p:txBody>
      </p:sp>
      <p:pic>
        <p:nvPicPr>
          <p:cNvPr id="2050" name="Picture 2"/>
          <p:cNvPicPr>
            <a:picLocks noChangeAspect="1" noChangeArrowheads="1"/>
          </p:cNvPicPr>
          <p:nvPr/>
        </p:nvPicPr>
        <p:blipFill>
          <a:blip r:embed="rId2" cstate="print"/>
          <a:srcRect/>
          <a:stretch>
            <a:fillRect/>
          </a:stretch>
        </p:blipFill>
        <p:spPr bwMode="auto">
          <a:xfrm>
            <a:off x="395536" y="3068959"/>
            <a:ext cx="4104456" cy="337063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83035" y="3140968"/>
            <a:ext cx="4070936" cy="331236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04864"/>
            <a:ext cx="8208912" cy="2736304"/>
          </a:xfrm>
        </p:spPr>
        <p:txBody>
          <a:bodyPr>
            <a:normAutofit fontScale="90000"/>
          </a:bodyPr>
          <a:lstStyle/>
          <a:p>
            <a:pPr algn="ctr"/>
            <a:r>
              <a:rPr lang="en-AU" sz="6000" b="1" dirty="0">
                <a:solidFill>
                  <a:schemeClr val="tx2">
                    <a:lumMod val="25000"/>
                  </a:schemeClr>
                </a:solidFill>
              </a:rPr>
              <a:t>THANK YOU</a:t>
            </a:r>
            <a:br>
              <a:rPr lang="en-AU" sz="6000" b="1" dirty="0">
                <a:solidFill>
                  <a:schemeClr val="tx2">
                    <a:lumMod val="25000"/>
                  </a:schemeClr>
                </a:solidFill>
              </a:rPr>
            </a:br>
            <a:r>
              <a:rPr lang="en-AU" sz="6000" b="1" dirty="0">
                <a:solidFill>
                  <a:schemeClr val="tx2">
                    <a:lumMod val="25000"/>
                  </a:schemeClr>
                </a:solidFill>
              </a:rPr>
              <a:t>QUESTIONS?</a:t>
            </a:r>
            <a:br>
              <a:rPr lang="en-AU" sz="6000" b="1" dirty="0">
                <a:solidFill>
                  <a:schemeClr val="tx2">
                    <a:lumMod val="25000"/>
                  </a:schemeClr>
                </a:solidFill>
              </a:rPr>
            </a:br>
            <a:endParaRPr lang="en-AU" sz="6000" b="1" dirty="0">
              <a:solidFill>
                <a:schemeClr val="tx2">
                  <a:lumMod val="25000"/>
                </a:schemeClr>
              </a:solidFill>
            </a:endParaRPr>
          </a:p>
        </p:txBody>
      </p:sp>
      <p:pic>
        <p:nvPicPr>
          <p:cNvPr id="1026" name="Picture 2" descr="G:\KERSTENS\LOGO\Colour Logo.jpg"/>
          <p:cNvPicPr>
            <a:picLocks noChangeAspect="1" noChangeArrowheads="1"/>
          </p:cNvPicPr>
          <p:nvPr/>
        </p:nvPicPr>
        <p:blipFill>
          <a:blip r:embed="rId2" cstate="print"/>
          <a:srcRect/>
          <a:stretch>
            <a:fillRect/>
          </a:stretch>
        </p:blipFill>
        <p:spPr bwMode="auto">
          <a:xfrm>
            <a:off x="3131840" y="0"/>
            <a:ext cx="2664296" cy="11626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55576" y="0"/>
            <a:ext cx="8155842" cy="359428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55576" y="3631971"/>
            <a:ext cx="8125219" cy="32260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chemeClr val="bg2">
                    <a:lumMod val="25000"/>
                  </a:schemeClr>
                </a:solidFill>
              </a:rPr>
              <a:t>MAPS AND FLOW CHARTS</a:t>
            </a:r>
          </a:p>
        </p:txBody>
      </p:sp>
      <p:pic>
        <p:nvPicPr>
          <p:cNvPr id="1028" name="Picture 4" descr="http://www.infrastructure.gov.au/transport/security/aviation/images/DOTARS_flowchart.jpg"/>
          <p:cNvPicPr>
            <a:picLocks noChangeAspect="1" noChangeArrowheads="1"/>
          </p:cNvPicPr>
          <p:nvPr/>
        </p:nvPicPr>
        <p:blipFill>
          <a:blip r:embed="rId2" cstate="print"/>
          <a:srcRect/>
          <a:stretch>
            <a:fillRect/>
          </a:stretch>
        </p:blipFill>
        <p:spPr bwMode="auto">
          <a:xfrm>
            <a:off x="683568" y="2852936"/>
            <a:ext cx="1661148" cy="3861048"/>
          </a:xfrm>
          <a:prstGeom prst="rect">
            <a:avLst/>
          </a:prstGeom>
          <a:noFill/>
        </p:spPr>
      </p:pic>
      <p:pic>
        <p:nvPicPr>
          <p:cNvPr id="1032" name="Picture 8" descr="http://4.bp.blogspot.com/_9zFDT5HvEJA/TEnC733NORI/AAAAAAAAAB0/xUd-G5FkKMo/s1600/flow+chart.gif"/>
          <p:cNvPicPr>
            <a:picLocks noChangeAspect="1" noChangeArrowheads="1"/>
          </p:cNvPicPr>
          <p:nvPr/>
        </p:nvPicPr>
        <p:blipFill>
          <a:blip r:embed="rId3" cstate="print"/>
          <a:srcRect/>
          <a:stretch>
            <a:fillRect/>
          </a:stretch>
        </p:blipFill>
        <p:spPr bwMode="auto">
          <a:xfrm>
            <a:off x="3563888" y="2754284"/>
            <a:ext cx="4315444" cy="3916267"/>
          </a:xfrm>
          <a:prstGeom prst="rect">
            <a:avLst/>
          </a:prstGeom>
          <a:noFill/>
        </p:spPr>
      </p:pic>
      <p:sp>
        <p:nvSpPr>
          <p:cNvPr id="32769" name="Rectangle 1"/>
          <p:cNvSpPr>
            <a:spLocks noChangeArrowheads="1"/>
          </p:cNvSpPr>
          <p:nvPr/>
        </p:nvSpPr>
        <p:spPr bwMode="auto">
          <a:xfrm>
            <a:off x="0" y="1412776"/>
            <a:ext cx="9144000"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AU" sz="2900" b="0" i="0" u="none" strike="noStrike" cap="none" normalizeH="0" baseline="0" dirty="0" err="1">
                <a:ln>
                  <a:noFill/>
                </a:ln>
                <a:solidFill>
                  <a:schemeClr val="bg2">
                    <a:lumMod val="25000"/>
                  </a:schemeClr>
                </a:solidFill>
                <a:effectLst/>
                <a:latin typeface="Calibri" pitchFamily="34" charset="0"/>
                <a:ea typeface="Times New Roman" pitchFamily="18" charset="0"/>
                <a:cs typeface="Calibri" pitchFamily="34" charset="0"/>
              </a:rPr>
              <a:t>Flowline</a:t>
            </a:r>
            <a:r>
              <a:rPr kumimoji="0" lang="en-AU" sz="2900" b="0" i="0" u="none" strike="noStrike" cap="none" normalizeH="0" baseline="0" dirty="0">
                <a:ln>
                  <a:noFill/>
                </a:ln>
                <a:solidFill>
                  <a:schemeClr val="bg2">
                    <a:lumMod val="25000"/>
                  </a:schemeClr>
                </a:solidFill>
                <a:effectLst/>
                <a:latin typeface="Calibri" pitchFamily="34" charset="0"/>
                <a:ea typeface="Times New Roman" pitchFamily="18" charset="0"/>
                <a:cs typeface="Calibri" pitchFamily="34" charset="0"/>
              </a:rPr>
              <a:t> maps are designed to show movement.  Arrows are used to show both the direction of movement and often the amount of the thing being moved. </a:t>
            </a:r>
            <a:endParaRPr kumimoji="0" lang="en-AU" sz="2900" b="0" i="0" u="none" strike="noStrike" cap="none" normalizeH="0" baseline="0" dirty="0">
              <a:ln>
                <a:noFill/>
              </a:ln>
              <a:solidFill>
                <a:schemeClr val="bg2">
                  <a:lumMod val="25000"/>
                </a:schemeClr>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908720"/>
            <a:ext cx="4644008" cy="3672408"/>
          </a:xfrm>
        </p:spPr>
        <p:txBody>
          <a:bodyPr>
            <a:normAutofit/>
          </a:bodyPr>
          <a:lstStyle/>
          <a:p>
            <a:pPr algn="just"/>
            <a:r>
              <a:rPr lang="en-AU" sz="2900" b="0" dirty="0">
                <a:solidFill>
                  <a:schemeClr val="bg2">
                    <a:lumMod val="25000"/>
                  </a:schemeClr>
                </a:solidFill>
              </a:rPr>
              <a:t>This map is an example of a </a:t>
            </a:r>
            <a:r>
              <a:rPr lang="en-AU" sz="2900" b="1" dirty="0" err="1">
                <a:solidFill>
                  <a:schemeClr val="bg2">
                    <a:lumMod val="25000"/>
                  </a:schemeClr>
                </a:solidFill>
              </a:rPr>
              <a:t>Choropleth</a:t>
            </a:r>
            <a:r>
              <a:rPr lang="en-AU" sz="2900" b="1" dirty="0">
                <a:solidFill>
                  <a:schemeClr val="bg2">
                    <a:lumMod val="25000"/>
                  </a:schemeClr>
                </a:solidFill>
              </a:rPr>
              <a:t> map</a:t>
            </a:r>
            <a:r>
              <a:rPr lang="en-AU" sz="2900" b="0" dirty="0">
                <a:solidFill>
                  <a:schemeClr val="bg2">
                    <a:lumMod val="25000"/>
                  </a:schemeClr>
                </a:solidFill>
              </a:rPr>
              <a:t>, shading of one colour is usually used to show equivalent areas. </a:t>
            </a:r>
          </a:p>
        </p:txBody>
      </p:sp>
      <p:sp>
        <p:nvSpPr>
          <p:cNvPr id="5" name="Title 1"/>
          <p:cNvSpPr txBox="1">
            <a:spLocks/>
          </p:cNvSpPr>
          <p:nvPr/>
        </p:nvSpPr>
        <p:spPr>
          <a:xfrm>
            <a:off x="612648" y="260648"/>
            <a:ext cx="8153400" cy="990600"/>
          </a:xfrm>
          <a:prstGeom prst="rect">
            <a:avLst/>
          </a:prstGeom>
        </p:spPr>
        <p:txBody>
          <a:bodyPr vert="horz" anchor="ctr">
            <a:normAutofit/>
          </a:bodyPr>
          <a:lstStyle/>
          <a:p>
            <a:pPr lvl="0" algn="ctr">
              <a:spcBef>
                <a:spcPct val="0"/>
              </a:spcBef>
              <a:defRPr/>
            </a:pPr>
            <a:r>
              <a:rPr lang="en-AU" sz="4000" b="1" dirty="0">
                <a:solidFill>
                  <a:schemeClr val="bg2">
                    <a:lumMod val="25000"/>
                  </a:schemeClr>
                </a:solidFill>
              </a:rPr>
              <a:t>OTHER TYPES OF MAPS</a:t>
            </a:r>
            <a:endParaRPr kumimoji="0" lang="en-AU" sz="40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pic>
        <p:nvPicPr>
          <p:cNvPr id="35841" name="Picture 1"/>
          <p:cNvPicPr>
            <a:picLocks noChangeAspect="1" noChangeArrowheads="1"/>
          </p:cNvPicPr>
          <p:nvPr/>
        </p:nvPicPr>
        <p:blipFill>
          <a:blip r:embed="rId3" cstate="print"/>
          <a:srcRect/>
          <a:stretch>
            <a:fillRect/>
          </a:stretch>
        </p:blipFill>
        <p:spPr bwMode="auto">
          <a:xfrm>
            <a:off x="4788024" y="1628800"/>
            <a:ext cx="3995936" cy="3088107"/>
          </a:xfrm>
          <a:prstGeom prst="rect">
            <a:avLst/>
          </a:prstGeom>
          <a:noFill/>
          <a:ln w="9525">
            <a:noFill/>
            <a:miter lim="800000"/>
            <a:headEnd/>
            <a:tailEnd/>
          </a:ln>
        </p:spPr>
      </p:pic>
      <p:pic>
        <p:nvPicPr>
          <p:cNvPr id="6" name="Picture 2" descr="http://www.infousagov.com/images/choro.jpg"/>
          <p:cNvPicPr>
            <a:picLocks noChangeAspect="1" noChangeArrowheads="1"/>
          </p:cNvPicPr>
          <p:nvPr/>
        </p:nvPicPr>
        <p:blipFill>
          <a:blip r:embed="rId4" cstate="print"/>
          <a:srcRect/>
          <a:stretch>
            <a:fillRect/>
          </a:stretch>
        </p:blipFill>
        <p:spPr bwMode="auto">
          <a:xfrm>
            <a:off x="179512" y="3717032"/>
            <a:ext cx="4410869" cy="2721600"/>
          </a:xfrm>
          <a:prstGeom prst="rect">
            <a:avLst/>
          </a:prstGeom>
          <a:noFill/>
        </p:spPr>
      </p:pic>
      <p:sp>
        <p:nvSpPr>
          <p:cNvPr id="7" name="Rectangle 2"/>
          <p:cNvSpPr txBox="1">
            <a:spLocks noChangeArrowheads="1"/>
          </p:cNvSpPr>
          <p:nvPr/>
        </p:nvSpPr>
        <p:spPr>
          <a:xfrm>
            <a:off x="4788024" y="3573016"/>
            <a:ext cx="4355976" cy="4104456"/>
          </a:xfrm>
          <a:prstGeom prst="rect">
            <a:avLst/>
          </a:prstGeom>
        </p:spPr>
        <p:txBody>
          <a:bodyPr vert="horz"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AU" sz="2900" b="0" i="0" u="none" strike="noStrike" kern="1200" cap="none" spc="0" normalizeH="0" baseline="0" noProof="0" dirty="0">
                <a:ln>
                  <a:noFill/>
                </a:ln>
                <a:solidFill>
                  <a:schemeClr val="bg2">
                    <a:lumMod val="25000"/>
                  </a:schemeClr>
                </a:solidFill>
                <a:effectLst/>
                <a:uLnTx/>
                <a:uFillTx/>
                <a:latin typeface="+mj-lt"/>
                <a:ea typeface="+mj-ea"/>
                <a:cs typeface="+mj-cs"/>
              </a:rPr>
              <a:t>The </a:t>
            </a:r>
            <a:r>
              <a:rPr kumimoji="0" lang="en-AU" sz="2900" b="1" i="0" u="none" strike="noStrike" kern="1200" cap="none" spc="0" normalizeH="0" baseline="0" noProof="0" dirty="0">
                <a:ln>
                  <a:noFill/>
                </a:ln>
                <a:solidFill>
                  <a:schemeClr val="bg2">
                    <a:lumMod val="25000"/>
                  </a:schemeClr>
                </a:solidFill>
                <a:effectLst/>
                <a:uLnTx/>
                <a:uFillTx/>
                <a:latin typeface="+mj-lt"/>
                <a:ea typeface="+mj-ea"/>
                <a:cs typeface="+mj-cs"/>
              </a:rPr>
              <a:t>Thematic map </a:t>
            </a:r>
            <a:r>
              <a:rPr kumimoji="0" lang="en-AU" sz="2900" b="0" i="0" u="none" strike="noStrike" kern="1200" cap="none" spc="0" normalizeH="0" baseline="0" noProof="0" dirty="0">
                <a:ln>
                  <a:noFill/>
                </a:ln>
                <a:solidFill>
                  <a:schemeClr val="bg2">
                    <a:lumMod val="25000"/>
                  </a:schemeClr>
                </a:solidFill>
                <a:effectLst/>
                <a:uLnTx/>
                <a:uFillTx/>
                <a:latin typeface="+mj-lt"/>
                <a:ea typeface="+mj-ea"/>
                <a:cs typeface="+mj-cs"/>
              </a:rPr>
              <a:t>show new businesses in the US are distributed using different colours.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756" name="Group 260"/>
          <p:cNvGraphicFramePr>
            <a:graphicFrameLocks noGrp="1"/>
          </p:cNvGraphicFramePr>
          <p:nvPr>
            <p:ph/>
          </p:nvPr>
        </p:nvGraphicFramePr>
        <p:xfrm>
          <a:off x="179512" y="1628800"/>
          <a:ext cx="8784976" cy="5053545"/>
        </p:xfrm>
        <a:graphic>
          <a:graphicData uri="http://schemas.openxmlformats.org/drawingml/2006/table">
            <a:tbl>
              <a:tblPr/>
              <a:tblGrid>
                <a:gridCol w="863524">
                  <a:extLst>
                    <a:ext uri="{9D8B030D-6E8A-4147-A177-3AD203B41FA5}">
                      <a16:colId xmlns:a16="http://schemas.microsoft.com/office/drawing/2014/main" val="20000"/>
                    </a:ext>
                  </a:extLst>
                </a:gridCol>
                <a:gridCol w="7921452">
                  <a:extLst>
                    <a:ext uri="{9D8B030D-6E8A-4147-A177-3AD203B41FA5}">
                      <a16:colId xmlns:a16="http://schemas.microsoft.com/office/drawing/2014/main" val="20001"/>
                    </a:ext>
                  </a:extLst>
                </a:gridCol>
              </a:tblGrid>
              <a:tr h="429673">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en-AU" sz="1700" b="1" i="0" u="none" strike="noStrike" cap="none" normalizeH="0" baseline="0" dirty="0">
                          <a:ln>
                            <a:noFill/>
                          </a:ln>
                          <a:solidFill>
                            <a:schemeClr val="tx1"/>
                          </a:solidFill>
                          <a:effectLst/>
                          <a:latin typeface="Arial" pitchFamily="34" charset="0"/>
                          <a:ea typeface="Times New Roman" pitchFamily="18" charset="0"/>
                          <a:cs typeface="Arial" pitchFamily="34" charset="0"/>
                        </a:rPr>
                        <a:t>Letter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en-AU" sz="1700" b="1" i="0" u="none" strike="noStrike" cap="none" normalizeH="0" baseline="0" dirty="0">
                          <a:ln>
                            <a:noFill/>
                          </a:ln>
                          <a:solidFill>
                            <a:schemeClr val="tx1"/>
                          </a:solidFill>
                          <a:effectLst/>
                          <a:latin typeface="Arial" pitchFamily="34" charset="0"/>
                          <a:ea typeface="Times New Roman" pitchFamily="18" charset="0"/>
                          <a:cs typeface="Arial" pitchFamily="34" charset="0"/>
                        </a:rPr>
                        <a:t>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extLst>
                  <a:ext uri="{0D108BD9-81ED-4DB2-BD59-A6C34878D82A}">
                    <a16:rowId xmlns:a16="http://schemas.microsoft.com/office/drawing/2014/main" val="10000"/>
                  </a:ext>
                </a:extLst>
              </a:tr>
              <a:tr h="637043">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endPar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B</a:t>
                      </a:r>
                      <a:endPar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is for the border that surrounds a map. A ruler needs to be used when a border is drawn. A border needs to stand out and clearly define a map.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4308">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O</a:t>
                      </a:r>
                      <a:endPar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is for orientation. All maps require an arrow that shows the direction of north.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11304">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endPar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p>
                      <a:pPr marL="609600" marR="0" lvl="0" indent="-609600" algn="ctr" defTabSz="914400" rtl="0" eaLnBrk="1" fontAlgn="base" latinLnBrk="0" hangingPunct="1">
                        <a:lnSpc>
                          <a:spcPct val="100000"/>
                        </a:lnSpc>
                        <a:spcBef>
                          <a:spcPct val="0"/>
                        </a:spcBef>
                        <a:spcAft>
                          <a:spcPct val="0"/>
                        </a:spcAft>
                        <a:buClrTx/>
                        <a:buSzTx/>
                        <a:buFontTx/>
                        <a:buNone/>
                        <a:tabLst/>
                      </a:pPr>
                      <a:endPar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L</a:t>
                      </a:r>
                      <a:endPar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is for legend, which is also called a key. The legend or key unlocks the symbols and colours on a map and tells us what they mean. Symbols are simple pictures that are used to represent features on a map. They make a map easy to read. The colour scheme for symbol drawing is: brown for land features, green for vegetation, blue for water and black/red for human features.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1943">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endPar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T</a:t>
                      </a:r>
                      <a:endPar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is for title. The title of the map contains very specific information about that map and contains place name and description of what is found on the map.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49274">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endPar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p>
                      <a:pPr marL="609600" marR="0" lvl="0" indent="-609600" algn="ctr" defTabSz="914400" rtl="0" eaLnBrk="1" fontAlgn="base" latinLnBrk="0" hangingPunct="1">
                        <a:lnSpc>
                          <a:spcPct val="100000"/>
                        </a:lnSpc>
                        <a:spcBef>
                          <a:spcPct val="0"/>
                        </a:spcBef>
                        <a:spcAft>
                          <a:spcPct val="0"/>
                        </a:spcAft>
                        <a:buClrTx/>
                        <a:buSzTx/>
                        <a:buFontTx/>
                        <a:buNone/>
                        <a:tabLst/>
                      </a:pPr>
                      <a:endPar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en-AU" sz="1700" b="1"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S</a:t>
                      </a:r>
                      <a:endPar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is for scale. Maps are drawn much smaller than the features they represent. A scale allows people to determine the actual distance between places on a map. The scale can be shown in three ways: as a linear scale, statement scale or ratio scale.</a:t>
                      </a:r>
                      <a:endParaRPr kumimoji="0" lang="en-AU" sz="1700" b="0" i="0" u="none" strike="noStrike" cap="none" normalizeH="0" baseline="0" dirty="0">
                        <a:ln>
                          <a:noFill/>
                        </a:ln>
                        <a:solidFill>
                          <a:schemeClr val="bg2">
                            <a:lumMod val="25000"/>
                          </a:schemeClr>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700" b="0" i="1"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Not to Scale </a:t>
                      </a:r>
                      <a:r>
                        <a:rPr kumimoji="0" lang="en-AU" sz="1700" b="0" i="0" u="none" strike="noStrike" cap="none" normalizeH="0" baseline="0" dirty="0">
                          <a:ln>
                            <a:noFill/>
                          </a:ln>
                          <a:solidFill>
                            <a:schemeClr val="bg2">
                              <a:lumMod val="25000"/>
                            </a:schemeClr>
                          </a:solidFill>
                          <a:effectLst/>
                          <a:latin typeface="Arial" pitchFamily="34" charset="0"/>
                          <a:ea typeface="Times New Roman" pitchFamily="18" charset="0"/>
                          <a:cs typeface="Arial" pitchFamily="34" charset="0"/>
                        </a:rPr>
                        <a:t>is written on a map that has not been drawn to scale.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Rectangle 2"/>
          <p:cNvSpPr/>
          <p:nvPr/>
        </p:nvSpPr>
        <p:spPr>
          <a:xfrm>
            <a:off x="3551813" y="404664"/>
            <a:ext cx="1665071" cy="769441"/>
          </a:xfrm>
          <a:prstGeom prst="rect">
            <a:avLst/>
          </a:prstGeom>
        </p:spPr>
        <p:txBody>
          <a:bodyPr wrap="none">
            <a:spAutoFit/>
          </a:bodyPr>
          <a:lstStyle/>
          <a:p>
            <a:pPr algn="ctr"/>
            <a:r>
              <a:rPr lang="en-AU" sz="4400" b="1" dirty="0">
                <a:solidFill>
                  <a:schemeClr val="bg2">
                    <a:lumMod val="25000"/>
                  </a:schemeClr>
                </a:solidFill>
              </a:rPr>
              <a:t>BOLTS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975</TotalTime>
  <Words>2343</Words>
  <Application>Microsoft Office PowerPoint</Application>
  <PresentationFormat>On-screen Show (4:3)</PresentationFormat>
  <Paragraphs>218</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Times New Roman</vt:lpstr>
      <vt:lpstr>Tw Cen MT</vt:lpstr>
      <vt:lpstr>Wingdings</vt:lpstr>
      <vt:lpstr>Wingdings 2</vt:lpstr>
      <vt:lpstr>Median</vt:lpstr>
      <vt:lpstr>Year 8 Geographical Skills Revision</vt:lpstr>
      <vt:lpstr>GEOGRAPHICAL SKILLS - SYLLABUS</vt:lpstr>
      <vt:lpstr>WHAT DO WE NEED TO COVER?</vt:lpstr>
      <vt:lpstr>WHAT DO WE NEED TO COVER?</vt:lpstr>
      <vt:lpstr>MAP INTERPRETATION / TYPES OF MAPS </vt:lpstr>
      <vt:lpstr>PowerPoint Presentation</vt:lpstr>
      <vt:lpstr>MAPS AND FLOW CHARTS</vt:lpstr>
      <vt:lpstr>This map is an example of a Choropleth map, shading of one colour is usually used to show equivalent areas. </vt:lpstr>
      <vt:lpstr>PowerPoint Presentation</vt:lpstr>
      <vt:lpstr>PowerPoint Presentation</vt:lpstr>
      <vt:lpstr>PowerPoint Presentation</vt:lpstr>
      <vt:lpstr>DIFFERENT TYPES OF MAP PROJECTIONS </vt:lpstr>
      <vt:lpstr>PowerPoint Presentation</vt:lpstr>
      <vt:lpstr>DIFFERENT TYPES OF MAP PROJECTIONS </vt:lpstr>
      <vt:lpstr> The scale on a map indicates how much a given distance on a map represents on actual land. Scale can be shown on a map in three different ways: 1. As a linear scale, which is shown by a line divided into sections that represent a distance, You will need to use your ruler and then write determine the scale. The scale is 1cm is equal to 1000m, 1cm is equal to 1km.   </vt:lpstr>
      <vt:lpstr>PowerPoint Presentation</vt:lpstr>
      <vt:lpstr>DIRECTION</vt:lpstr>
      <vt:lpstr>Topographic map are a large scale map that shows the relief of the land and height above sea level using contour lines. Details such as walking tracks and even water tanks can be shown by symbols explained in the legend or key. </vt:lpstr>
      <vt:lpstr>TOPOGRAPHIC MAP</vt:lpstr>
      <vt:lpstr>AREA AND GRID REFERENCE</vt:lpstr>
      <vt:lpstr>AREA AND GRID REFERENCE</vt:lpstr>
      <vt:lpstr>QUADRANT</vt:lpstr>
      <vt:lpstr>Contours are lines on maps which indicate the land height above sea level.  Contour lines that are close together indicate a steep slope, while contours that are widely spaced indicate a gentle slope.   The shape of landforms can also be recognised from the pattern the contours make. </vt:lpstr>
      <vt:lpstr>CONTOUR LINES</vt:lpstr>
      <vt:lpstr>CROSS SECTION</vt:lpstr>
      <vt:lpstr>SPOT HEIGHTS</vt:lpstr>
      <vt:lpstr>GRADIENT AND SLOPE</vt:lpstr>
      <vt:lpstr>GRADIENT AND SLOPE</vt:lpstr>
      <vt:lpstr>LATITUDE</vt:lpstr>
      <vt:lpstr>LONGITUDE</vt:lpstr>
      <vt:lpstr>LATITUDE AND LONGITUDE</vt:lpstr>
      <vt:lpstr>LATITUDE AND LONGITUDE</vt:lpstr>
      <vt:lpstr>LATITUDE AND LONGITUDE</vt:lpstr>
      <vt:lpstr>FINDING PLACES USING LATITUDE AND LONGITUDE </vt:lpstr>
      <vt:lpstr>SYNOPTIC CHARTS</vt:lpstr>
      <vt:lpstr>SYNOPTIC CHARTS</vt:lpstr>
      <vt:lpstr>SYNOPTIC CHARTS</vt:lpstr>
      <vt:lpstr>SYNOPTIC CHARTS</vt:lpstr>
      <vt:lpstr>PowerPoint Presentation</vt:lpstr>
      <vt:lpstr>SYNOPTIC CHARTS</vt:lpstr>
      <vt:lpstr>CLIMATE GRAPHS</vt:lpstr>
      <vt:lpstr>CLIMATE GRAPHS</vt:lpstr>
      <vt:lpstr>WEATHER INSTRUMENTS</vt:lpstr>
      <vt:lpstr>WEATHER INSTRUMENTS</vt:lpstr>
      <vt:lpstr>WEATHER INSTRUMENTS</vt:lpstr>
      <vt:lpstr>TYPES OF PHOTOGRAPHS</vt:lpstr>
      <vt:lpstr>TYPES OF PHOTOGRAPHS</vt:lpstr>
      <vt:lpstr>TYPES OF PHOTOGRAPHS</vt:lpstr>
      <vt:lpstr>PowerPoint Presentation</vt:lpstr>
      <vt:lpstr>PowerPoint Presentation</vt:lpstr>
      <vt:lpstr>PowerPoint Presentation</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taryn.barber</dc:creator>
  <cp:lastModifiedBy>Morgan, Sarah-Jane</cp:lastModifiedBy>
  <cp:revision>101</cp:revision>
  <dcterms:created xsi:type="dcterms:W3CDTF">2011-05-05T01:59:28Z</dcterms:created>
  <dcterms:modified xsi:type="dcterms:W3CDTF">2019-05-24T01:31:23Z</dcterms:modified>
</cp:coreProperties>
</file>